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8" r:id="rId3"/>
    <p:sldId id="257" r:id="rId4"/>
    <p:sldId id="259" r:id="rId5"/>
    <p:sldId id="260" r:id="rId6"/>
    <p:sldId id="323" r:id="rId7"/>
    <p:sldId id="324" r:id="rId8"/>
    <p:sldId id="262" r:id="rId9"/>
    <p:sldId id="325" r:id="rId10"/>
    <p:sldId id="328" r:id="rId11"/>
    <p:sldId id="326" r:id="rId12"/>
    <p:sldId id="330" r:id="rId13"/>
    <p:sldId id="327" r:id="rId14"/>
    <p:sldId id="331" r:id="rId15"/>
    <p:sldId id="329" r:id="rId16"/>
    <p:sldId id="332" r:id="rId17"/>
    <p:sldId id="33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96EAAC"/>
    <a:srgbClr val="37D1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56" autoAdjust="0"/>
    <p:restoredTop sz="94242" autoAdjust="0"/>
  </p:normalViewPr>
  <p:slideViewPr>
    <p:cSldViewPr snapToGrid="0">
      <p:cViewPr varScale="1">
        <p:scale>
          <a:sx n="107" d="100"/>
          <a:sy n="107" d="100"/>
        </p:scale>
        <p:origin x="99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B7FEE8-0586-4220-8895-5218F45F97E7}" type="datetimeFigureOut">
              <a:rPr lang="en-US" smtClean="0"/>
              <a:t>6/17/2023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02BA4-A34D-4406-B5B1-EB20485D0BEF}" type="slidenum">
              <a:rPr lang="en-US" smtClean="0"/>
              <a:t>‹#›</a:t>
            </a:fld>
            <a:endParaRPr lang="en-US"/>
          </a:p>
        </p:txBody>
      </p:sp>
    </p:spTree>
    <p:extLst>
      <p:ext uri="{BB962C8B-B14F-4D97-AF65-F5344CB8AC3E}">
        <p14:creationId xmlns:p14="http://schemas.microsoft.com/office/powerpoint/2010/main" val="2167886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https://mtc.ca.gov/sites/default/files/Intro_MTC%20Mobility%20Hub%20Implementation%20Playbook_4-30-21.pdf</a:t>
            </a:r>
          </a:p>
          <a:p>
            <a:endParaRPr lang="en-US" dirty="0"/>
          </a:p>
        </p:txBody>
      </p:sp>
      <p:sp>
        <p:nvSpPr>
          <p:cNvPr id="4" name="Slide Number Placeholder 3"/>
          <p:cNvSpPr>
            <a:spLocks noGrp="1"/>
          </p:cNvSpPr>
          <p:nvPr>
            <p:ph type="sldNum" sz="quarter" idx="5"/>
          </p:nvPr>
        </p:nvSpPr>
        <p:spPr/>
        <p:txBody>
          <a:bodyPr/>
          <a:lstStyle/>
          <a:p>
            <a:fld id="{49A02BA4-A34D-4406-B5B1-EB20485D0BEF}" type="slidenum">
              <a:rPr lang="en-US" smtClean="0"/>
              <a:t>1</a:t>
            </a:fld>
            <a:endParaRPr lang="en-US"/>
          </a:p>
        </p:txBody>
      </p:sp>
    </p:spTree>
    <p:extLst>
      <p:ext uri="{BB962C8B-B14F-4D97-AF65-F5344CB8AC3E}">
        <p14:creationId xmlns:p14="http://schemas.microsoft.com/office/powerpoint/2010/main" val="3206841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mobility hubs should solve social equity issues, making sure that even disadvantageous groups should access the mobility hubs. </a:t>
            </a:r>
          </a:p>
        </p:txBody>
      </p:sp>
      <p:sp>
        <p:nvSpPr>
          <p:cNvPr id="4" name="Slide Number Placeholder 3"/>
          <p:cNvSpPr>
            <a:spLocks noGrp="1"/>
          </p:cNvSpPr>
          <p:nvPr>
            <p:ph type="sldNum" sz="quarter" idx="5"/>
          </p:nvPr>
        </p:nvSpPr>
        <p:spPr/>
        <p:txBody>
          <a:bodyPr/>
          <a:lstStyle/>
          <a:p>
            <a:fld id="{49A02BA4-A34D-4406-B5B1-EB20485D0BEF}" type="slidenum">
              <a:rPr lang="en-US" smtClean="0"/>
              <a:t>13</a:t>
            </a:fld>
            <a:endParaRPr lang="en-US"/>
          </a:p>
        </p:txBody>
      </p:sp>
    </p:spTree>
    <p:extLst>
      <p:ext uri="{BB962C8B-B14F-4D97-AF65-F5344CB8AC3E}">
        <p14:creationId xmlns:p14="http://schemas.microsoft.com/office/powerpoint/2010/main" val="876484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sociodemographic data is census block group level and we also need to assign these values to the spatial unit through the intersect function in ArcGIS.</a:t>
            </a:r>
          </a:p>
        </p:txBody>
      </p:sp>
      <p:sp>
        <p:nvSpPr>
          <p:cNvPr id="4" name="Slide Number Placeholder 3"/>
          <p:cNvSpPr>
            <a:spLocks noGrp="1"/>
          </p:cNvSpPr>
          <p:nvPr>
            <p:ph type="sldNum" sz="quarter" idx="5"/>
          </p:nvPr>
        </p:nvSpPr>
        <p:spPr/>
        <p:txBody>
          <a:bodyPr/>
          <a:lstStyle/>
          <a:p>
            <a:fld id="{49A02BA4-A34D-4406-B5B1-EB20485D0BEF}" type="slidenum">
              <a:rPr lang="en-US" smtClean="0"/>
              <a:t>14</a:t>
            </a:fld>
            <a:endParaRPr lang="en-US"/>
          </a:p>
        </p:txBody>
      </p:sp>
    </p:spTree>
    <p:extLst>
      <p:ext uri="{BB962C8B-B14F-4D97-AF65-F5344CB8AC3E}">
        <p14:creationId xmlns:p14="http://schemas.microsoft.com/office/powerpoint/2010/main" val="1327599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still an on-going project. We plan to finish all the spatial analysis next month. </a:t>
            </a:r>
          </a:p>
        </p:txBody>
      </p:sp>
      <p:sp>
        <p:nvSpPr>
          <p:cNvPr id="4" name="Slide Number Placeholder 3"/>
          <p:cNvSpPr>
            <a:spLocks noGrp="1"/>
          </p:cNvSpPr>
          <p:nvPr>
            <p:ph type="sldNum" sz="quarter" idx="5"/>
          </p:nvPr>
        </p:nvSpPr>
        <p:spPr/>
        <p:txBody>
          <a:bodyPr/>
          <a:lstStyle/>
          <a:p>
            <a:fld id="{49A02BA4-A34D-4406-B5B1-EB20485D0BEF}" type="slidenum">
              <a:rPr lang="en-US" smtClean="0"/>
              <a:t>15</a:t>
            </a:fld>
            <a:endParaRPr lang="en-US"/>
          </a:p>
        </p:txBody>
      </p:sp>
    </p:spTree>
    <p:extLst>
      <p:ext uri="{BB962C8B-B14F-4D97-AF65-F5344CB8AC3E}">
        <p14:creationId xmlns:p14="http://schemas.microsoft.com/office/powerpoint/2010/main" val="3671146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b="0" i="0" u="none" strike="noStrike" kern="100" baseline="0" dirty="0">
                <a:latin typeface="Calibri" panose="020F0502020204030204" pitchFamily="34" charset="0"/>
                <a:ea typeface="等线" panose="02010600030101010101" pitchFamily="2" charset="-122"/>
              </a:rPr>
              <a:t>The weighting scheme should depend on different objectives and scenarios. In this project, our primary goal is to satisfy multimodal travel needs and improve FMLM connectivity. So I assign more weights to the transit ridership &amp; supply, FMLM connectivity. </a:t>
            </a:r>
            <a:endParaRPr lang="en-US" dirty="0"/>
          </a:p>
        </p:txBody>
      </p:sp>
      <p:sp>
        <p:nvSpPr>
          <p:cNvPr id="4" name="Slide Number Placeholder 3"/>
          <p:cNvSpPr>
            <a:spLocks noGrp="1"/>
          </p:cNvSpPr>
          <p:nvPr>
            <p:ph type="sldNum" sz="quarter" idx="5"/>
          </p:nvPr>
        </p:nvSpPr>
        <p:spPr/>
        <p:txBody>
          <a:bodyPr/>
          <a:lstStyle/>
          <a:p>
            <a:fld id="{49A02BA4-A34D-4406-B5B1-EB20485D0BEF}" type="slidenum">
              <a:rPr lang="en-US" smtClean="0"/>
              <a:t>16</a:t>
            </a:fld>
            <a:endParaRPr lang="en-US"/>
          </a:p>
        </p:txBody>
      </p:sp>
    </p:spTree>
    <p:extLst>
      <p:ext uri="{BB962C8B-B14F-4D97-AF65-F5344CB8AC3E}">
        <p14:creationId xmlns:p14="http://schemas.microsoft.com/office/powerpoint/2010/main" val="202626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02BA4-A34D-4406-B5B1-EB20485D0BEF}" type="slidenum">
              <a:rPr lang="en-US" smtClean="0"/>
              <a:t>17</a:t>
            </a:fld>
            <a:endParaRPr lang="en-US"/>
          </a:p>
        </p:txBody>
      </p:sp>
    </p:spTree>
    <p:extLst>
      <p:ext uri="{BB962C8B-B14F-4D97-AF65-F5344CB8AC3E}">
        <p14:creationId xmlns:p14="http://schemas.microsoft.com/office/powerpoint/2010/main" val="990476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b="0" i="0" u="none" strike="noStrike" kern="100" baseline="0" dirty="0">
                <a:latin typeface="Calibri" panose="020F0502020204030204" pitchFamily="34" charset="0"/>
                <a:ea typeface="等线" panose="02010600030101010101" pitchFamily="2" charset="-122"/>
              </a:rPr>
              <a:t>Mobility hub could be a platform and can provide multimodal transportation options and service, and better facilitate people’s travel experiences. </a:t>
            </a:r>
            <a:endParaRPr lang="en-US" dirty="0"/>
          </a:p>
        </p:txBody>
      </p:sp>
      <p:sp>
        <p:nvSpPr>
          <p:cNvPr id="4" name="Slide Number Placeholder 3"/>
          <p:cNvSpPr>
            <a:spLocks noGrp="1"/>
          </p:cNvSpPr>
          <p:nvPr>
            <p:ph type="sldNum" sz="quarter" idx="5"/>
          </p:nvPr>
        </p:nvSpPr>
        <p:spPr/>
        <p:txBody>
          <a:bodyPr/>
          <a:lstStyle/>
          <a:p>
            <a:fld id="{49A02BA4-A34D-4406-B5B1-EB20485D0BEF}" type="slidenum">
              <a:rPr lang="en-US" smtClean="0"/>
              <a:t>2</a:t>
            </a:fld>
            <a:endParaRPr lang="en-US"/>
          </a:p>
        </p:txBody>
      </p:sp>
    </p:spTree>
    <p:extLst>
      <p:ext uri="{BB962C8B-B14F-4D97-AF65-F5344CB8AC3E}">
        <p14:creationId xmlns:p14="http://schemas.microsoft.com/office/powerpoint/2010/main" val="4155986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02BA4-A34D-4406-B5B1-EB20485D0BEF}" type="slidenum">
              <a:rPr lang="en-US" smtClean="0"/>
              <a:t>4</a:t>
            </a:fld>
            <a:endParaRPr lang="en-US"/>
          </a:p>
        </p:txBody>
      </p:sp>
    </p:spTree>
    <p:extLst>
      <p:ext uri="{BB962C8B-B14F-4D97-AF65-F5344CB8AC3E}">
        <p14:creationId xmlns:p14="http://schemas.microsoft.com/office/powerpoint/2010/main" val="2636448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kern="100" baseline="0" dirty="0">
                <a:latin typeface="Calibri" panose="020F0502020204030204" pitchFamily="34" charset="0"/>
                <a:ea typeface="等线" panose="02010600030101010101" pitchFamily="2" charset="-122"/>
              </a:rPr>
              <a:t>The first step is to define a spatial unit for locating mobility hubs. We believe that mobility hubs should be sited within about 1 mile buffer from groups of adjacent transit stops. Then we define this as spatial unit in our analysis.</a:t>
            </a:r>
            <a:endParaRPr lang="en-US" b="0" i="0" dirty="0">
              <a:solidFill>
                <a:srgbClr val="4C4C4C"/>
              </a:solidFill>
              <a:effectLst/>
              <a:latin typeface="Avenir Next W01"/>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C4C4C"/>
              </a:solidFill>
              <a:effectLst/>
              <a:latin typeface="Avenir Next W01"/>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C4C4C"/>
                </a:solidFill>
                <a:effectLst/>
                <a:latin typeface="Avenir Next W01"/>
              </a:rPr>
              <a:t>Density-based Clustering in ArcGIS Pro: (https://pro.arcgis.com/en/pro-app/3.0/tool-reference/spatial-statistics/how-density-based-clustering-works.htm)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4C4C4C"/>
                </a:solidFill>
                <a:effectLst/>
                <a:latin typeface="Avenir Next W01"/>
              </a:rPr>
              <a:t>Defined distance (DBSCAN)</a:t>
            </a:r>
            <a:r>
              <a:rPr lang="en-US" b="0" i="0" dirty="0">
                <a:solidFill>
                  <a:srgbClr val="4C4C4C"/>
                </a:solidFill>
                <a:effectLst/>
                <a:latin typeface="Avenir Next W01"/>
              </a:rPr>
              <a:t>—Uses a specified distance to separate points into clusters.  I set the search distance as 100m. The number of bus stops per cluster is 1-10.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C4C4C"/>
              </a:solidFill>
              <a:effectLst/>
              <a:latin typeface="Avenir Next W01"/>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C4C4C"/>
                </a:solidFill>
                <a:effectLst/>
                <a:latin typeface="Avenir Next W01"/>
              </a:rPr>
              <a:t>Why 1 mile buffer? Currently we assume all the mobility hubs in Gainesville are </a:t>
            </a:r>
            <a:r>
              <a:rPr lang="en-US" b="0" i="0" dirty="0" err="1">
                <a:solidFill>
                  <a:srgbClr val="4C4C4C"/>
                </a:solidFill>
                <a:effectLst/>
                <a:latin typeface="Avenir Next W01"/>
              </a:rPr>
              <a:t>neighbourhood</a:t>
            </a:r>
            <a:r>
              <a:rPr lang="en-US" b="0" i="0" dirty="0">
                <a:solidFill>
                  <a:srgbClr val="4C4C4C"/>
                </a:solidFill>
                <a:effectLst/>
                <a:latin typeface="Avenir Next W01"/>
              </a:rPr>
              <a:t> level. Passengers access to the mobility hubs through walking and bicycling.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C4C4C"/>
              </a:solidFill>
              <a:effectLst/>
              <a:latin typeface="Avenir Next W01"/>
            </a:endParaRPr>
          </a:p>
        </p:txBody>
      </p:sp>
      <p:sp>
        <p:nvSpPr>
          <p:cNvPr id="4" name="Slide Number Placeholder 3"/>
          <p:cNvSpPr>
            <a:spLocks noGrp="1"/>
          </p:cNvSpPr>
          <p:nvPr>
            <p:ph type="sldNum" sz="quarter" idx="5"/>
          </p:nvPr>
        </p:nvSpPr>
        <p:spPr/>
        <p:txBody>
          <a:bodyPr/>
          <a:lstStyle/>
          <a:p>
            <a:fld id="{B3935A0E-B5FB-49B0-9093-3521E334BF80}" type="slidenum">
              <a:rPr lang="en-US" smtClean="0"/>
              <a:t>6</a:t>
            </a:fld>
            <a:endParaRPr lang="en-US" dirty="0"/>
          </a:p>
        </p:txBody>
      </p:sp>
    </p:spTree>
    <p:extLst>
      <p:ext uri="{BB962C8B-B14F-4D97-AF65-F5344CB8AC3E}">
        <p14:creationId xmlns:p14="http://schemas.microsoft.com/office/powerpoint/2010/main" val="2301559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data we collected, we aggregate them to the spatial unit and compute four scores of different criteria. Then assign different weights of these scores and integrate them to calculate the mobility hub index. Finally, rank this index to decide the optimal locations of mobility hubs.  </a:t>
            </a:r>
          </a:p>
        </p:txBody>
      </p:sp>
      <p:sp>
        <p:nvSpPr>
          <p:cNvPr id="4" name="Slide Number Placeholder 3"/>
          <p:cNvSpPr>
            <a:spLocks noGrp="1"/>
          </p:cNvSpPr>
          <p:nvPr>
            <p:ph type="sldNum" sz="quarter" idx="5"/>
          </p:nvPr>
        </p:nvSpPr>
        <p:spPr/>
        <p:txBody>
          <a:bodyPr/>
          <a:lstStyle/>
          <a:p>
            <a:fld id="{49A02BA4-A34D-4406-B5B1-EB20485D0BEF}" type="slidenum">
              <a:rPr lang="en-US" smtClean="0"/>
              <a:t>7</a:t>
            </a:fld>
            <a:endParaRPr lang="en-US"/>
          </a:p>
        </p:txBody>
      </p:sp>
    </p:spTree>
    <p:extLst>
      <p:ext uri="{BB962C8B-B14F-4D97-AF65-F5344CB8AC3E}">
        <p14:creationId xmlns:p14="http://schemas.microsoft.com/office/powerpoint/2010/main" val="1945150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four criteria in deciding the mobility hubs (transit ridership &amp; supply, FMLM connectivity, infrastructure, social equity). Each criteria has several sub criteria, which involve different variables to be calculated. </a:t>
            </a:r>
          </a:p>
          <a:p>
            <a:r>
              <a:rPr lang="en-US" dirty="0"/>
              <a:t>The first criteria is about ridership and supply. This is decided by two sub criteria: ridership and service frequency. These determinants are all stop-level and need to be aggregated to the spatial unit: join based on the </a:t>
            </a:r>
            <a:r>
              <a:rPr lang="en-US" dirty="0" err="1"/>
              <a:t>stop_id</a:t>
            </a:r>
            <a:r>
              <a:rPr lang="en-US" dirty="0"/>
              <a:t>. </a:t>
            </a:r>
          </a:p>
        </p:txBody>
      </p:sp>
      <p:sp>
        <p:nvSpPr>
          <p:cNvPr id="4" name="Slide Number Placeholder 3"/>
          <p:cNvSpPr>
            <a:spLocks noGrp="1"/>
          </p:cNvSpPr>
          <p:nvPr>
            <p:ph type="sldNum" sz="quarter" idx="5"/>
          </p:nvPr>
        </p:nvSpPr>
        <p:spPr/>
        <p:txBody>
          <a:bodyPr/>
          <a:lstStyle/>
          <a:p>
            <a:fld id="{49A02BA4-A34D-4406-B5B1-EB20485D0BEF}" type="slidenum">
              <a:rPr lang="en-US" smtClean="0"/>
              <a:t>8</a:t>
            </a:fld>
            <a:endParaRPr lang="en-US"/>
          </a:p>
        </p:txBody>
      </p:sp>
    </p:spTree>
    <p:extLst>
      <p:ext uri="{BB962C8B-B14F-4D97-AF65-F5344CB8AC3E}">
        <p14:creationId xmlns:p14="http://schemas.microsoft.com/office/powerpoint/2010/main" val="487898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CN" sz="1800" b="0" i="0" u="none" strike="noStrike" kern="100" baseline="0" dirty="0">
                <a:latin typeface="Calibri" panose="020F0502020204030204" pitchFamily="34" charset="0"/>
                <a:ea typeface="等线" panose="02010600030101010101" pitchFamily="2" charset="-122"/>
              </a:rPr>
              <a:t>FMLM problems refer to the gap between transit stops and </a:t>
            </a:r>
            <a:r>
              <a:rPr lang="en-US" altLang="zh-CN" sz="1800" b="0" i="0" u="none" strike="noStrike" kern="100" baseline="0" dirty="0" err="1">
                <a:latin typeface="Calibri" panose="020F0502020204030204" pitchFamily="34" charset="0"/>
                <a:ea typeface="等线" panose="02010600030101010101" pitchFamily="2" charset="-122"/>
              </a:rPr>
              <a:t>travellers’</a:t>
            </a:r>
            <a:r>
              <a:rPr lang="en-US" altLang="zh-CN" sz="1800" b="0" i="0" u="none" strike="noStrike" kern="100" baseline="0" dirty="0">
                <a:latin typeface="Calibri" panose="020F0502020204030204" pitchFamily="34" charset="0"/>
                <a:ea typeface="等线" panose="02010600030101010101" pitchFamily="2" charset="-122"/>
              </a:rPr>
              <a:t> origin/destination. </a:t>
            </a:r>
            <a:r>
              <a:rPr lang="en-US" altLang="zh-CN" sz="1800" b="0" i="0" u="none" strike="noStrike" kern="100" baseline="0" dirty="0" err="1">
                <a:latin typeface="Calibri" panose="020F0502020204030204" pitchFamily="34" charset="0"/>
                <a:ea typeface="等线" panose="02010600030101010101" pitchFamily="2" charset="-122"/>
              </a:rPr>
              <a:t>Micromobility</a:t>
            </a:r>
            <a:r>
              <a:rPr lang="en-US" altLang="zh-CN" sz="1800" b="0" i="0" u="none" strike="noStrike" kern="100" baseline="0" dirty="0">
                <a:latin typeface="Calibri" panose="020F0502020204030204" pitchFamily="34" charset="0"/>
                <a:ea typeface="等线" panose="02010600030101010101" pitchFamily="2" charset="-122"/>
              </a:rPr>
              <a:t> can solve the FMLM problems by enhancing the connectivity to transit stops. If more </a:t>
            </a:r>
            <a:r>
              <a:rPr lang="en-US" altLang="zh-CN" sz="1800" b="0" i="0" u="none" strike="noStrike" kern="100" baseline="0" dirty="0" err="1">
                <a:latin typeface="Calibri" panose="020F0502020204030204" pitchFamily="34" charset="0"/>
                <a:ea typeface="等线" panose="02010600030101010101" pitchFamily="2" charset="-122"/>
              </a:rPr>
              <a:t>micromobility</a:t>
            </a:r>
            <a:r>
              <a:rPr lang="en-US" altLang="zh-CN" sz="1800" b="0" i="0" u="none" strike="noStrike" kern="100" baseline="0" dirty="0">
                <a:latin typeface="Calibri" panose="020F0502020204030204" pitchFamily="34" charset="0"/>
                <a:ea typeface="等线" panose="02010600030101010101" pitchFamily="2" charset="-122"/>
              </a:rPr>
              <a:t> trips are around bus stops, then such bus stops have less serious FMLM problems. </a:t>
            </a:r>
          </a:p>
          <a:p>
            <a:pPr marL="0" indent="0">
              <a:buNone/>
            </a:pPr>
            <a:r>
              <a:rPr lang="en-US" sz="1200" dirty="0">
                <a:solidFill>
                  <a:srgbClr val="002060"/>
                </a:solidFill>
                <a:latin typeface="Arial" panose="020B0604020202020204" pitchFamily="34" charset="0"/>
                <a:cs typeface="Arial" panose="020B0604020202020204" pitchFamily="34" charset="0"/>
              </a:rPr>
              <a:t>We have the </a:t>
            </a:r>
            <a:r>
              <a:rPr lang="en-US" sz="1200" dirty="0" err="1">
                <a:solidFill>
                  <a:srgbClr val="002060"/>
                </a:solidFill>
                <a:latin typeface="Arial" panose="020B0604020202020204" pitchFamily="34" charset="0"/>
                <a:cs typeface="Arial" panose="020B0604020202020204" pitchFamily="34" charset="0"/>
              </a:rPr>
              <a:t>micromobility</a:t>
            </a:r>
            <a:r>
              <a:rPr lang="en-US" sz="1200" dirty="0">
                <a:solidFill>
                  <a:srgbClr val="002060"/>
                </a:solidFill>
                <a:latin typeface="Arial" panose="020B0604020202020204" pitchFamily="34" charset="0"/>
                <a:cs typeface="Arial" panose="020B0604020202020204" pitchFamily="34" charset="0"/>
              </a:rPr>
              <a:t> trip data, which includes trip origin/destination information. </a:t>
            </a:r>
          </a:p>
          <a:p>
            <a:pPr marL="228600" indent="-228600">
              <a:buAutoNum type="arabicPeriod"/>
            </a:pPr>
            <a:r>
              <a:rPr lang="en-US" sz="1200" dirty="0">
                <a:solidFill>
                  <a:srgbClr val="002060"/>
                </a:solidFill>
                <a:latin typeface="Arial" panose="020B0604020202020204" pitchFamily="34" charset="0"/>
                <a:cs typeface="Arial" panose="020B0604020202020204" pitchFamily="34" charset="0"/>
              </a:rPr>
              <a:t>select the scooter number within the buffer</a:t>
            </a:r>
          </a:p>
          <a:p>
            <a:pPr marL="228600" indent="-228600">
              <a:buAutoNum type="arabicPeriod"/>
            </a:pPr>
            <a:r>
              <a:rPr lang="en-US" dirty="0"/>
              <a:t>assign the selection to the spatial unit</a:t>
            </a:r>
          </a:p>
        </p:txBody>
      </p:sp>
      <p:sp>
        <p:nvSpPr>
          <p:cNvPr id="4" name="Slide Number Placeholder 3"/>
          <p:cNvSpPr>
            <a:spLocks noGrp="1"/>
          </p:cNvSpPr>
          <p:nvPr>
            <p:ph type="sldNum" sz="quarter" idx="5"/>
          </p:nvPr>
        </p:nvSpPr>
        <p:spPr/>
        <p:txBody>
          <a:bodyPr/>
          <a:lstStyle/>
          <a:p>
            <a:fld id="{49A02BA4-A34D-4406-B5B1-EB20485D0BEF}" type="slidenum">
              <a:rPr lang="en-US" smtClean="0"/>
              <a:t>9</a:t>
            </a:fld>
            <a:endParaRPr lang="en-US"/>
          </a:p>
        </p:txBody>
      </p:sp>
    </p:spTree>
    <p:extLst>
      <p:ext uri="{BB962C8B-B14F-4D97-AF65-F5344CB8AC3E}">
        <p14:creationId xmlns:p14="http://schemas.microsoft.com/office/powerpoint/2010/main" val="1376032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Mobility hubs should also contain some infrastructure for pedestrian and cyclists. </a:t>
            </a:r>
          </a:p>
        </p:txBody>
      </p:sp>
      <p:sp>
        <p:nvSpPr>
          <p:cNvPr id="4" name="Slide Number Placeholder 3"/>
          <p:cNvSpPr>
            <a:spLocks noGrp="1"/>
          </p:cNvSpPr>
          <p:nvPr>
            <p:ph type="sldNum" sz="quarter" idx="5"/>
          </p:nvPr>
        </p:nvSpPr>
        <p:spPr/>
        <p:txBody>
          <a:bodyPr/>
          <a:lstStyle/>
          <a:p>
            <a:fld id="{49A02BA4-A34D-4406-B5B1-EB20485D0BEF}" type="slidenum">
              <a:rPr lang="en-US" smtClean="0"/>
              <a:t>11</a:t>
            </a:fld>
            <a:endParaRPr lang="en-US"/>
          </a:p>
        </p:txBody>
      </p:sp>
    </p:spTree>
    <p:extLst>
      <p:ext uri="{BB962C8B-B14F-4D97-AF65-F5344CB8AC3E}">
        <p14:creationId xmlns:p14="http://schemas.microsoft.com/office/powerpoint/2010/main" val="1553562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02BA4-A34D-4406-B5B1-EB20485D0BEF}" type="slidenum">
              <a:rPr lang="en-US" smtClean="0"/>
              <a:t>12</a:t>
            </a:fld>
            <a:endParaRPr lang="en-US"/>
          </a:p>
        </p:txBody>
      </p:sp>
    </p:spTree>
    <p:extLst>
      <p:ext uri="{BB962C8B-B14F-4D97-AF65-F5344CB8AC3E}">
        <p14:creationId xmlns:p14="http://schemas.microsoft.com/office/powerpoint/2010/main" val="972152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C9BF7-1684-C1AC-0BD9-3C5C818860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0DB928-937F-67F0-329A-45629FCB97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C29657-3732-E83D-63DD-B10D12AF119D}"/>
              </a:ext>
            </a:extLst>
          </p:cNvPr>
          <p:cNvSpPr>
            <a:spLocks noGrp="1"/>
          </p:cNvSpPr>
          <p:nvPr>
            <p:ph type="dt" sz="half" idx="10"/>
          </p:nvPr>
        </p:nvSpPr>
        <p:spPr/>
        <p:txBody>
          <a:bodyPr/>
          <a:lstStyle/>
          <a:p>
            <a:fld id="{7F668DEC-A845-40FA-A7F2-50EAC60BF63E}" type="datetimeFigureOut">
              <a:rPr lang="en-US" smtClean="0"/>
              <a:t>6/17/2023</a:t>
            </a:fld>
            <a:endParaRPr lang="en-US"/>
          </a:p>
        </p:txBody>
      </p:sp>
      <p:sp>
        <p:nvSpPr>
          <p:cNvPr id="5" name="Footer Placeholder 4">
            <a:extLst>
              <a:ext uri="{FF2B5EF4-FFF2-40B4-BE49-F238E27FC236}">
                <a16:creationId xmlns:a16="http://schemas.microsoft.com/office/drawing/2014/main" id="{2EEB20C9-3900-2584-999D-9B367759F2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3C80F-6A54-31F2-7C86-0F010581D07C}"/>
              </a:ext>
            </a:extLst>
          </p:cNvPr>
          <p:cNvSpPr>
            <a:spLocks noGrp="1"/>
          </p:cNvSpPr>
          <p:nvPr>
            <p:ph type="sldNum" sz="quarter" idx="12"/>
          </p:nvPr>
        </p:nvSpPr>
        <p:spPr/>
        <p:txBody>
          <a:bodyPr/>
          <a:lstStyle/>
          <a:p>
            <a:fld id="{35EC3376-B337-43F6-B0A7-7345F8904348}" type="slidenum">
              <a:rPr lang="en-US" smtClean="0"/>
              <a:t>‹#›</a:t>
            </a:fld>
            <a:endParaRPr lang="en-US"/>
          </a:p>
        </p:txBody>
      </p:sp>
    </p:spTree>
    <p:extLst>
      <p:ext uri="{BB962C8B-B14F-4D97-AF65-F5344CB8AC3E}">
        <p14:creationId xmlns:p14="http://schemas.microsoft.com/office/powerpoint/2010/main" val="2879013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A5F92-7D5C-3D54-F7E1-79373F01A2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A9CA7C-31AD-FFAF-C1A4-41B644B8F2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61BA8C-720E-BFE8-DD21-6D240EEF93F2}"/>
              </a:ext>
            </a:extLst>
          </p:cNvPr>
          <p:cNvSpPr>
            <a:spLocks noGrp="1"/>
          </p:cNvSpPr>
          <p:nvPr>
            <p:ph type="dt" sz="half" idx="10"/>
          </p:nvPr>
        </p:nvSpPr>
        <p:spPr/>
        <p:txBody>
          <a:bodyPr/>
          <a:lstStyle/>
          <a:p>
            <a:fld id="{7F668DEC-A845-40FA-A7F2-50EAC60BF63E}" type="datetimeFigureOut">
              <a:rPr lang="en-US" smtClean="0"/>
              <a:t>6/17/2023</a:t>
            </a:fld>
            <a:endParaRPr lang="en-US"/>
          </a:p>
        </p:txBody>
      </p:sp>
      <p:sp>
        <p:nvSpPr>
          <p:cNvPr id="5" name="Footer Placeholder 4">
            <a:extLst>
              <a:ext uri="{FF2B5EF4-FFF2-40B4-BE49-F238E27FC236}">
                <a16:creationId xmlns:a16="http://schemas.microsoft.com/office/drawing/2014/main" id="{F8BD3794-7516-6C1F-0EA3-7088547B3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032FE2-E528-6CD4-D9E6-D6271AAB39DC}"/>
              </a:ext>
            </a:extLst>
          </p:cNvPr>
          <p:cNvSpPr>
            <a:spLocks noGrp="1"/>
          </p:cNvSpPr>
          <p:nvPr>
            <p:ph type="sldNum" sz="quarter" idx="12"/>
          </p:nvPr>
        </p:nvSpPr>
        <p:spPr/>
        <p:txBody>
          <a:bodyPr/>
          <a:lstStyle/>
          <a:p>
            <a:fld id="{35EC3376-B337-43F6-B0A7-7345F8904348}" type="slidenum">
              <a:rPr lang="en-US" smtClean="0"/>
              <a:t>‹#›</a:t>
            </a:fld>
            <a:endParaRPr lang="en-US"/>
          </a:p>
        </p:txBody>
      </p:sp>
    </p:spTree>
    <p:extLst>
      <p:ext uri="{BB962C8B-B14F-4D97-AF65-F5344CB8AC3E}">
        <p14:creationId xmlns:p14="http://schemas.microsoft.com/office/powerpoint/2010/main" val="1673103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ADDB2-AFA1-FDCC-24CA-8D5E5FDC50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523511-F50F-C719-C026-20D663E45B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A588EA-35EA-5FFD-0A11-6AAD1A5999BF}"/>
              </a:ext>
            </a:extLst>
          </p:cNvPr>
          <p:cNvSpPr>
            <a:spLocks noGrp="1"/>
          </p:cNvSpPr>
          <p:nvPr>
            <p:ph type="dt" sz="half" idx="10"/>
          </p:nvPr>
        </p:nvSpPr>
        <p:spPr/>
        <p:txBody>
          <a:bodyPr/>
          <a:lstStyle/>
          <a:p>
            <a:fld id="{7F668DEC-A845-40FA-A7F2-50EAC60BF63E}" type="datetimeFigureOut">
              <a:rPr lang="en-US" smtClean="0"/>
              <a:t>6/17/2023</a:t>
            </a:fld>
            <a:endParaRPr lang="en-US"/>
          </a:p>
        </p:txBody>
      </p:sp>
      <p:sp>
        <p:nvSpPr>
          <p:cNvPr id="5" name="Footer Placeholder 4">
            <a:extLst>
              <a:ext uri="{FF2B5EF4-FFF2-40B4-BE49-F238E27FC236}">
                <a16:creationId xmlns:a16="http://schemas.microsoft.com/office/drawing/2014/main" id="{478D5969-B8D1-B63F-E4AF-B5179BDBC1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E162DC-26FA-9C82-5647-F13C34DAEC07}"/>
              </a:ext>
            </a:extLst>
          </p:cNvPr>
          <p:cNvSpPr>
            <a:spLocks noGrp="1"/>
          </p:cNvSpPr>
          <p:nvPr>
            <p:ph type="sldNum" sz="quarter" idx="12"/>
          </p:nvPr>
        </p:nvSpPr>
        <p:spPr/>
        <p:txBody>
          <a:bodyPr/>
          <a:lstStyle/>
          <a:p>
            <a:fld id="{35EC3376-B337-43F6-B0A7-7345F8904348}" type="slidenum">
              <a:rPr lang="en-US" smtClean="0"/>
              <a:t>‹#›</a:t>
            </a:fld>
            <a:endParaRPr lang="en-US"/>
          </a:p>
        </p:txBody>
      </p:sp>
    </p:spTree>
    <p:extLst>
      <p:ext uri="{BB962C8B-B14F-4D97-AF65-F5344CB8AC3E}">
        <p14:creationId xmlns:p14="http://schemas.microsoft.com/office/powerpoint/2010/main" val="2864525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CA92B-0EE2-39F1-5538-889405E842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19EC7D-8D22-C454-61A2-6BB9DE8493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DB3E2F-7785-72B1-F0FC-EF87DE20C577}"/>
              </a:ext>
            </a:extLst>
          </p:cNvPr>
          <p:cNvSpPr>
            <a:spLocks noGrp="1"/>
          </p:cNvSpPr>
          <p:nvPr>
            <p:ph type="dt" sz="half" idx="10"/>
          </p:nvPr>
        </p:nvSpPr>
        <p:spPr/>
        <p:txBody>
          <a:bodyPr/>
          <a:lstStyle/>
          <a:p>
            <a:fld id="{7F668DEC-A845-40FA-A7F2-50EAC60BF63E}" type="datetimeFigureOut">
              <a:rPr lang="en-US" smtClean="0"/>
              <a:t>6/17/2023</a:t>
            </a:fld>
            <a:endParaRPr lang="en-US"/>
          </a:p>
        </p:txBody>
      </p:sp>
      <p:sp>
        <p:nvSpPr>
          <p:cNvPr id="5" name="Footer Placeholder 4">
            <a:extLst>
              <a:ext uri="{FF2B5EF4-FFF2-40B4-BE49-F238E27FC236}">
                <a16:creationId xmlns:a16="http://schemas.microsoft.com/office/drawing/2014/main" id="{81A2F1BE-5C0C-563D-7CDB-8C2DF156E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A4C65-4A95-FE3C-C157-30C5A8C15E99}"/>
              </a:ext>
            </a:extLst>
          </p:cNvPr>
          <p:cNvSpPr>
            <a:spLocks noGrp="1"/>
          </p:cNvSpPr>
          <p:nvPr>
            <p:ph type="sldNum" sz="quarter" idx="12"/>
          </p:nvPr>
        </p:nvSpPr>
        <p:spPr/>
        <p:txBody>
          <a:bodyPr/>
          <a:lstStyle/>
          <a:p>
            <a:fld id="{35EC3376-B337-43F6-B0A7-7345F8904348}" type="slidenum">
              <a:rPr lang="en-US" smtClean="0"/>
              <a:t>‹#›</a:t>
            </a:fld>
            <a:endParaRPr lang="en-US"/>
          </a:p>
        </p:txBody>
      </p:sp>
    </p:spTree>
    <p:extLst>
      <p:ext uri="{BB962C8B-B14F-4D97-AF65-F5344CB8AC3E}">
        <p14:creationId xmlns:p14="http://schemas.microsoft.com/office/powerpoint/2010/main" val="600485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DCDEE-614D-B5D1-B9D3-E9619421D7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CA5EB0-DABD-1701-F860-914BFCAFFF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05A27A-EA27-5B2F-DDCF-BAE610406CE5}"/>
              </a:ext>
            </a:extLst>
          </p:cNvPr>
          <p:cNvSpPr>
            <a:spLocks noGrp="1"/>
          </p:cNvSpPr>
          <p:nvPr>
            <p:ph type="dt" sz="half" idx="10"/>
          </p:nvPr>
        </p:nvSpPr>
        <p:spPr/>
        <p:txBody>
          <a:bodyPr/>
          <a:lstStyle/>
          <a:p>
            <a:fld id="{7F668DEC-A845-40FA-A7F2-50EAC60BF63E}" type="datetimeFigureOut">
              <a:rPr lang="en-US" smtClean="0"/>
              <a:t>6/17/2023</a:t>
            </a:fld>
            <a:endParaRPr lang="en-US"/>
          </a:p>
        </p:txBody>
      </p:sp>
      <p:sp>
        <p:nvSpPr>
          <p:cNvPr id="5" name="Footer Placeholder 4">
            <a:extLst>
              <a:ext uri="{FF2B5EF4-FFF2-40B4-BE49-F238E27FC236}">
                <a16:creationId xmlns:a16="http://schemas.microsoft.com/office/drawing/2014/main" id="{DA79F107-50EC-544D-6519-3968A97B6C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E56FC1-5AEE-EF46-B5F5-C438BC1812CF}"/>
              </a:ext>
            </a:extLst>
          </p:cNvPr>
          <p:cNvSpPr>
            <a:spLocks noGrp="1"/>
          </p:cNvSpPr>
          <p:nvPr>
            <p:ph type="sldNum" sz="quarter" idx="12"/>
          </p:nvPr>
        </p:nvSpPr>
        <p:spPr/>
        <p:txBody>
          <a:bodyPr/>
          <a:lstStyle/>
          <a:p>
            <a:fld id="{35EC3376-B337-43F6-B0A7-7345F8904348}" type="slidenum">
              <a:rPr lang="en-US" smtClean="0"/>
              <a:t>‹#›</a:t>
            </a:fld>
            <a:endParaRPr lang="en-US"/>
          </a:p>
        </p:txBody>
      </p:sp>
    </p:spTree>
    <p:extLst>
      <p:ext uri="{BB962C8B-B14F-4D97-AF65-F5344CB8AC3E}">
        <p14:creationId xmlns:p14="http://schemas.microsoft.com/office/powerpoint/2010/main" val="530075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10DF3-B7B2-862B-3A44-232D8F6389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420B01-C119-3AD1-83D3-BB84D962E3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A2719F-BC1F-D89E-D060-32B4C08245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85FFFB-78D6-927D-4FF2-70DC45AF4D21}"/>
              </a:ext>
            </a:extLst>
          </p:cNvPr>
          <p:cNvSpPr>
            <a:spLocks noGrp="1"/>
          </p:cNvSpPr>
          <p:nvPr>
            <p:ph type="dt" sz="half" idx="10"/>
          </p:nvPr>
        </p:nvSpPr>
        <p:spPr/>
        <p:txBody>
          <a:bodyPr/>
          <a:lstStyle/>
          <a:p>
            <a:fld id="{7F668DEC-A845-40FA-A7F2-50EAC60BF63E}" type="datetimeFigureOut">
              <a:rPr lang="en-US" smtClean="0"/>
              <a:t>6/17/2023</a:t>
            </a:fld>
            <a:endParaRPr lang="en-US"/>
          </a:p>
        </p:txBody>
      </p:sp>
      <p:sp>
        <p:nvSpPr>
          <p:cNvPr id="6" name="Footer Placeholder 5">
            <a:extLst>
              <a:ext uri="{FF2B5EF4-FFF2-40B4-BE49-F238E27FC236}">
                <a16:creationId xmlns:a16="http://schemas.microsoft.com/office/drawing/2014/main" id="{CA5AD345-8516-3661-2663-C6A0F3CB96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9F9BF6-F9B4-BA66-04AB-EBE80103DF43}"/>
              </a:ext>
            </a:extLst>
          </p:cNvPr>
          <p:cNvSpPr>
            <a:spLocks noGrp="1"/>
          </p:cNvSpPr>
          <p:nvPr>
            <p:ph type="sldNum" sz="quarter" idx="12"/>
          </p:nvPr>
        </p:nvSpPr>
        <p:spPr/>
        <p:txBody>
          <a:bodyPr/>
          <a:lstStyle/>
          <a:p>
            <a:fld id="{35EC3376-B337-43F6-B0A7-7345F8904348}" type="slidenum">
              <a:rPr lang="en-US" smtClean="0"/>
              <a:t>‹#›</a:t>
            </a:fld>
            <a:endParaRPr lang="en-US"/>
          </a:p>
        </p:txBody>
      </p:sp>
    </p:spTree>
    <p:extLst>
      <p:ext uri="{BB962C8B-B14F-4D97-AF65-F5344CB8AC3E}">
        <p14:creationId xmlns:p14="http://schemas.microsoft.com/office/powerpoint/2010/main" val="2045119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9D585-893D-02D2-5F53-0594387256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4784D4-2920-5EEE-A531-5A4D35B491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2702DE-F9A4-7187-8F7A-AF06D4A9F6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64464A-BA27-D388-8953-5B12963CAA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7EE84F-29DD-17C1-FA41-7E867990A4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1D0415-D5C9-7735-7410-CBD8DB30BD80}"/>
              </a:ext>
            </a:extLst>
          </p:cNvPr>
          <p:cNvSpPr>
            <a:spLocks noGrp="1"/>
          </p:cNvSpPr>
          <p:nvPr>
            <p:ph type="dt" sz="half" idx="10"/>
          </p:nvPr>
        </p:nvSpPr>
        <p:spPr/>
        <p:txBody>
          <a:bodyPr/>
          <a:lstStyle/>
          <a:p>
            <a:fld id="{7F668DEC-A845-40FA-A7F2-50EAC60BF63E}" type="datetimeFigureOut">
              <a:rPr lang="en-US" smtClean="0"/>
              <a:t>6/17/2023</a:t>
            </a:fld>
            <a:endParaRPr lang="en-US"/>
          </a:p>
        </p:txBody>
      </p:sp>
      <p:sp>
        <p:nvSpPr>
          <p:cNvPr id="8" name="Footer Placeholder 7">
            <a:extLst>
              <a:ext uri="{FF2B5EF4-FFF2-40B4-BE49-F238E27FC236}">
                <a16:creationId xmlns:a16="http://schemas.microsoft.com/office/drawing/2014/main" id="{1B4DA113-2D98-B8C3-F74C-49E3350BC4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704748-0EC4-0BD2-4A36-3DB1A6E32054}"/>
              </a:ext>
            </a:extLst>
          </p:cNvPr>
          <p:cNvSpPr>
            <a:spLocks noGrp="1"/>
          </p:cNvSpPr>
          <p:nvPr>
            <p:ph type="sldNum" sz="quarter" idx="12"/>
          </p:nvPr>
        </p:nvSpPr>
        <p:spPr/>
        <p:txBody>
          <a:bodyPr/>
          <a:lstStyle/>
          <a:p>
            <a:fld id="{35EC3376-B337-43F6-B0A7-7345F8904348}" type="slidenum">
              <a:rPr lang="en-US" smtClean="0"/>
              <a:t>‹#›</a:t>
            </a:fld>
            <a:endParaRPr lang="en-US"/>
          </a:p>
        </p:txBody>
      </p:sp>
    </p:spTree>
    <p:extLst>
      <p:ext uri="{BB962C8B-B14F-4D97-AF65-F5344CB8AC3E}">
        <p14:creationId xmlns:p14="http://schemas.microsoft.com/office/powerpoint/2010/main" val="2433707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2A92B-B652-C10B-2EF6-10FA6A61EE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1C046A-773E-5A19-8B42-3E2A09616816}"/>
              </a:ext>
            </a:extLst>
          </p:cNvPr>
          <p:cNvSpPr>
            <a:spLocks noGrp="1"/>
          </p:cNvSpPr>
          <p:nvPr>
            <p:ph type="dt" sz="half" idx="10"/>
          </p:nvPr>
        </p:nvSpPr>
        <p:spPr/>
        <p:txBody>
          <a:bodyPr/>
          <a:lstStyle/>
          <a:p>
            <a:fld id="{7F668DEC-A845-40FA-A7F2-50EAC60BF63E}" type="datetimeFigureOut">
              <a:rPr lang="en-US" smtClean="0"/>
              <a:t>6/17/2023</a:t>
            </a:fld>
            <a:endParaRPr lang="en-US"/>
          </a:p>
        </p:txBody>
      </p:sp>
      <p:sp>
        <p:nvSpPr>
          <p:cNvPr id="4" name="Footer Placeholder 3">
            <a:extLst>
              <a:ext uri="{FF2B5EF4-FFF2-40B4-BE49-F238E27FC236}">
                <a16:creationId xmlns:a16="http://schemas.microsoft.com/office/drawing/2014/main" id="{37114D3C-4038-BA85-7845-3FE7863327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E16653-1780-9DBB-652D-52AF533D02BD}"/>
              </a:ext>
            </a:extLst>
          </p:cNvPr>
          <p:cNvSpPr>
            <a:spLocks noGrp="1"/>
          </p:cNvSpPr>
          <p:nvPr>
            <p:ph type="sldNum" sz="quarter" idx="12"/>
          </p:nvPr>
        </p:nvSpPr>
        <p:spPr/>
        <p:txBody>
          <a:bodyPr/>
          <a:lstStyle/>
          <a:p>
            <a:fld id="{35EC3376-B337-43F6-B0A7-7345F8904348}" type="slidenum">
              <a:rPr lang="en-US" smtClean="0"/>
              <a:t>‹#›</a:t>
            </a:fld>
            <a:endParaRPr lang="en-US"/>
          </a:p>
        </p:txBody>
      </p:sp>
    </p:spTree>
    <p:extLst>
      <p:ext uri="{BB962C8B-B14F-4D97-AF65-F5344CB8AC3E}">
        <p14:creationId xmlns:p14="http://schemas.microsoft.com/office/powerpoint/2010/main" val="87514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DEC0E7-C621-212C-1ECB-0E6061D5B0E6}"/>
              </a:ext>
            </a:extLst>
          </p:cNvPr>
          <p:cNvSpPr>
            <a:spLocks noGrp="1"/>
          </p:cNvSpPr>
          <p:nvPr>
            <p:ph type="dt" sz="half" idx="10"/>
          </p:nvPr>
        </p:nvSpPr>
        <p:spPr/>
        <p:txBody>
          <a:bodyPr/>
          <a:lstStyle/>
          <a:p>
            <a:fld id="{7F668DEC-A845-40FA-A7F2-50EAC60BF63E}" type="datetimeFigureOut">
              <a:rPr lang="en-US" smtClean="0"/>
              <a:t>6/17/2023</a:t>
            </a:fld>
            <a:endParaRPr lang="en-US"/>
          </a:p>
        </p:txBody>
      </p:sp>
      <p:sp>
        <p:nvSpPr>
          <p:cNvPr id="3" name="Footer Placeholder 2">
            <a:extLst>
              <a:ext uri="{FF2B5EF4-FFF2-40B4-BE49-F238E27FC236}">
                <a16:creationId xmlns:a16="http://schemas.microsoft.com/office/drawing/2014/main" id="{99FB2366-2F2B-D154-6786-9DB7416B6B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ED513F-13D3-F42B-371B-021BD39FF8D4}"/>
              </a:ext>
            </a:extLst>
          </p:cNvPr>
          <p:cNvSpPr>
            <a:spLocks noGrp="1"/>
          </p:cNvSpPr>
          <p:nvPr>
            <p:ph type="sldNum" sz="quarter" idx="12"/>
          </p:nvPr>
        </p:nvSpPr>
        <p:spPr/>
        <p:txBody>
          <a:bodyPr/>
          <a:lstStyle/>
          <a:p>
            <a:fld id="{35EC3376-B337-43F6-B0A7-7345F8904348}" type="slidenum">
              <a:rPr lang="en-US" smtClean="0"/>
              <a:t>‹#›</a:t>
            </a:fld>
            <a:endParaRPr lang="en-US"/>
          </a:p>
        </p:txBody>
      </p:sp>
    </p:spTree>
    <p:extLst>
      <p:ext uri="{BB962C8B-B14F-4D97-AF65-F5344CB8AC3E}">
        <p14:creationId xmlns:p14="http://schemas.microsoft.com/office/powerpoint/2010/main" val="1042226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A5B98-FDB4-33A8-1285-7ED8D3A9A2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85C917-D335-DD9F-E795-596436352B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B77282-8558-6C0B-3D6B-AAF8EDCE68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D161AD-84B7-A237-84BB-8866B0AEF8A2}"/>
              </a:ext>
            </a:extLst>
          </p:cNvPr>
          <p:cNvSpPr>
            <a:spLocks noGrp="1"/>
          </p:cNvSpPr>
          <p:nvPr>
            <p:ph type="dt" sz="half" idx="10"/>
          </p:nvPr>
        </p:nvSpPr>
        <p:spPr/>
        <p:txBody>
          <a:bodyPr/>
          <a:lstStyle/>
          <a:p>
            <a:fld id="{7F668DEC-A845-40FA-A7F2-50EAC60BF63E}" type="datetimeFigureOut">
              <a:rPr lang="en-US" smtClean="0"/>
              <a:t>6/17/2023</a:t>
            </a:fld>
            <a:endParaRPr lang="en-US"/>
          </a:p>
        </p:txBody>
      </p:sp>
      <p:sp>
        <p:nvSpPr>
          <p:cNvPr id="6" name="Footer Placeholder 5">
            <a:extLst>
              <a:ext uri="{FF2B5EF4-FFF2-40B4-BE49-F238E27FC236}">
                <a16:creationId xmlns:a16="http://schemas.microsoft.com/office/drawing/2014/main" id="{46BB6D20-5021-A613-0834-196FE44721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9D8F6B-7EF8-7936-CE1B-C2161805EFDD}"/>
              </a:ext>
            </a:extLst>
          </p:cNvPr>
          <p:cNvSpPr>
            <a:spLocks noGrp="1"/>
          </p:cNvSpPr>
          <p:nvPr>
            <p:ph type="sldNum" sz="quarter" idx="12"/>
          </p:nvPr>
        </p:nvSpPr>
        <p:spPr/>
        <p:txBody>
          <a:bodyPr/>
          <a:lstStyle/>
          <a:p>
            <a:fld id="{35EC3376-B337-43F6-B0A7-7345F8904348}" type="slidenum">
              <a:rPr lang="en-US" smtClean="0"/>
              <a:t>‹#›</a:t>
            </a:fld>
            <a:endParaRPr lang="en-US"/>
          </a:p>
        </p:txBody>
      </p:sp>
    </p:spTree>
    <p:extLst>
      <p:ext uri="{BB962C8B-B14F-4D97-AF65-F5344CB8AC3E}">
        <p14:creationId xmlns:p14="http://schemas.microsoft.com/office/powerpoint/2010/main" val="1022471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7CC9-1D0E-70B5-3B14-39A892B0D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6D8921-ADBC-8806-8403-8AB9BEC521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25D689-A02C-A7E1-4592-E154CBEC5D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3B7580-17EB-7E62-1FA2-D77404E2EBE0}"/>
              </a:ext>
            </a:extLst>
          </p:cNvPr>
          <p:cNvSpPr>
            <a:spLocks noGrp="1"/>
          </p:cNvSpPr>
          <p:nvPr>
            <p:ph type="dt" sz="half" idx="10"/>
          </p:nvPr>
        </p:nvSpPr>
        <p:spPr/>
        <p:txBody>
          <a:bodyPr/>
          <a:lstStyle/>
          <a:p>
            <a:fld id="{7F668DEC-A845-40FA-A7F2-50EAC60BF63E}" type="datetimeFigureOut">
              <a:rPr lang="en-US" smtClean="0"/>
              <a:t>6/17/2023</a:t>
            </a:fld>
            <a:endParaRPr lang="en-US"/>
          </a:p>
        </p:txBody>
      </p:sp>
      <p:sp>
        <p:nvSpPr>
          <p:cNvPr id="6" name="Footer Placeholder 5">
            <a:extLst>
              <a:ext uri="{FF2B5EF4-FFF2-40B4-BE49-F238E27FC236}">
                <a16:creationId xmlns:a16="http://schemas.microsoft.com/office/drawing/2014/main" id="{6EBEF308-8D8F-88E2-587D-371D893446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AB0BB3-3D32-8B15-41B2-AC1DF96C5689}"/>
              </a:ext>
            </a:extLst>
          </p:cNvPr>
          <p:cNvSpPr>
            <a:spLocks noGrp="1"/>
          </p:cNvSpPr>
          <p:nvPr>
            <p:ph type="sldNum" sz="quarter" idx="12"/>
          </p:nvPr>
        </p:nvSpPr>
        <p:spPr/>
        <p:txBody>
          <a:bodyPr/>
          <a:lstStyle/>
          <a:p>
            <a:fld id="{35EC3376-B337-43F6-B0A7-7345F8904348}" type="slidenum">
              <a:rPr lang="en-US" smtClean="0"/>
              <a:t>‹#›</a:t>
            </a:fld>
            <a:endParaRPr lang="en-US"/>
          </a:p>
        </p:txBody>
      </p:sp>
    </p:spTree>
    <p:extLst>
      <p:ext uri="{BB962C8B-B14F-4D97-AF65-F5344CB8AC3E}">
        <p14:creationId xmlns:p14="http://schemas.microsoft.com/office/powerpoint/2010/main" val="3094701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E98AD8-BA54-AFE7-F6B2-1E52B967F8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7FDEAF-3556-6228-3059-A3E735FC3A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02BD1-4534-F419-CC87-E8AD9C60FD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668DEC-A845-40FA-A7F2-50EAC60BF63E}" type="datetimeFigureOut">
              <a:rPr lang="en-US" smtClean="0"/>
              <a:t>6/17/2023</a:t>
            </a:fld>
            <a:endParaRPr lang="en-US"/>
          </a:p>
        </p:txBody>
      </p:sp>
      <p:sp>
        <p:nvSpPr>
          <p:cNvPr id="5" name="Footer Placeholder 4">
            <a:extLst>
              <a:ext uri="{FF2B5EF4-FFF2-40B4-BE49-F238E27FC236}">
                <a16:creationId xmlns:a16="http://schemas.microsoft.com/office/drawing/2014/main" id="{EDA70787-D1B4-FDD0-9CBA-3F026DCA8C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96AE80-9EE8-E5B6-D093-24AA848D3E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EC3376-B337-43F6-B0A7-7345F8904348}" type="slidenum">
              <a:rPr lang="en-US" smtClean="0"/>
              <a:t>‹#›</a:t>
            </a:fld>
            <a:endParaRPr lang="en-US"/>
          </a:p>
        </p:txBody>
      </p:sp>
    </p:spTree>
    <p:extLst>
      <p:ext uri="{BB962C8B-B14F-4D97-AF65-F5344CB8AC3E}">
        <p14:creationId xmlns:p14="http://schemas.microsoft.com/office/powerpoint/2010/main" val="2289909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www.trafi.com/mobility-hub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www.intelligenttransport.com/transport-articles/120069/mobility-hubs-uk/"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global-uploads.webflow.com/5d9f83b8b237fa6c07d5d69d/61b7ade6bc9dad16db578f09_Mobility%20Hubs_Lessons%20and%20Learnings%20from%20Boston_Matt%20Warfield%20Presentation.pdf"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github.com/Anran0716/mobility-hub/blob/main/code/Transit%20ridership%20and%20supply.ipynb"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F3B29-BD13-12E2-1BF5-BCD4DA8D6DB4}"/>
              </a:ext>
            </a:extLst>
          </p:cNvPr>
          <p:cNvSpPr>
            <a:spLocks noGrp="1"/>
          </p:cNvSpPr>
          <p:nvPr>
            <p:ph type="ctrTitle"/>
          </p:nvPr>
        </p:nvSpPr>
        <p:spPr>
          <a:xfrm>
            <a:off x="5646420" y="1298853"/>
            <a:ext cx="6287310" cy="2387600"/>
          </a:xfrm>
        </p:spPr>
        <p:txBody>
          <a:bodyPr>
            <a:normAutofit fontScale="90000"/>
          </a:bodyPr>
          <a:lstStyle/>
          <a:p>
            <a:r>
              <a:rPr lang="en-US" b="1" dirty="0">
                <a:solidFill>
                  <a:srgbClr val="002060"/>
                </a:solidFill>
                <a:latin typeface="Arial" panose="020B0604020202020204" pitchFamily="34" charset="0"/>
                <a:cs typeface="Arial" panose="020B0604020202020204" pitchFamily="34" charset="0"/>
              </a:rPr>
              <a:t>Planning Location of Mobility Hubs in Gainesville, FL</a:t>
            </a:r>
          </a:p>
        </p:txBody>
      </p:sp>
      <p:sp>
        <p:nvSpPr>
          <p:cNvPr id="3" name="Subtitle 2">
            <a:extLst>
              <a:ext uri="{FF2B5EF4-FFF2-40B4-BE49-F238E27FC236}">
                <a16:creationId xmlns:a16="http://schemas.microsoft.com/office/drawing/2014/main" id="{21CEEF45-07A9-E56D-C9D5-167F713D134B}"/>
              </a:ext>
            </a:extLst>
          </p:cNvPr>
          <p:cNvSpPr>
            <a:spLocks noGrp="1"/>
          </p:cNvSpPr>
          <p:nvPr>
            <p:ph type="subTitle" idx="1"/>
          </p:nvPr>
        </p:nvSpPr>
        <p:spPr>
          <a:xfrm>
            <a:off x="5533933" y="3903385"/>
            <a:ext cx="6551721" cy="1655762"/>
          </a:xfrm>
        </p:spPr>
        <p:txBody>
          <a:bodyPr>
            <a:normAutofit/>
          </a:bodyPr>
          <a:lstStyle/>
          <a:p>
            <a:r>
              <a:rPr lang="en-US" sz="2000" dirty="0">
                <a:solidFill>
                  <a:srgbClr val="002060"/>
                </a:solidFill>
                <a:latin typeface="Arial" panose="020B0604020202020204" pitchFamily="34" charset="0"/>
                <a:cs typeface="Arial" panose="020B0604020202020204" pitchFamily="34" charset="0"/>
              </a:rPr>
              <a:t>‘Kelly’ Anran Zheng</a:t>
            </a:r>
          </a:p>
          <a:p>
            <a:r>
              <a:rPr lang="en-US" sz="2000" dirty="0">
                <a:solidFill>
                  <a:srgbClr val="002060"/>
                </a:solidFill>
                <a:latin typeface="Arial" panose="020B0604020202020204" pitchFamily="34" charset="0"/>
                <a:cs typeface="Arial" panose="020B0604020202020204" pitchFamily="34" charset="0"/>
              </a:rPr>
              <a:t>Master Student in Transportation Engineering</a:t>
            </a:r>
          </a:p>
          <a:p>
            <a:r>
              <a:rPr lang="en-US" sz="2000" dirty="0">
                <a:solidFill>
                  <a:srgbClr val="002060"/>
                </a:solidFill>
                <a:latin typeface="Arial" panose="020B0604020202020204" pitchFamily="34" charset="0"/>
                <a:cs typeface="Arial" panose="020B0604020202020204" pitchFamily="34" charset="0"/>
              </a:rPr>
              <a:t>  University of Florida</a:t>
            </a:r>
          </a:p>
        </p:txBody>
      </p:sp>
      <p:pic>
        <p:nvPicPr>
          <p:cNvPr id="7" name="Picture 6">
            <a:extLst>
              <a:ext uri="{FF2B5EF4-FFF2-40B4-BE49-F238E27FC236}">
                <a16:creationId xmlns:a16="http://schemas.microsoft.com/office/drawing/2014/main" id="{015C9143-73A1-74F4-DDAC-C815DC01D2E3}"/>
              </a:ext>
            </a:extLst>
          </p:cNvPr>
          <p:cNvPicPr>
            <a:picLocks noChangeAspect="1"/>
          </p:cNvPicPr>
          <p:nvPr/>
        </p:nvPicPr>
        <p:blipFill>
          <a:blip r:embed="rId3"/>
          <a:stretch>
            <a:fillRect/>
          </a:stretch>
        </p:blipFill>
        <p:spPr>
          <a:xfrm>
            <a:off x="406861" y="1298853"/>
            <a:ext cx="5127072" cy="4016135"/>
          </a:xfrm>
          <a:prstGeom prst="rect">
            <a:avLst/>
          </a:prstGeom>
          <a:ln>
            <a:noFill/>
          </a:ln>
          <a:effectLst>
            <a:softEdge rad="112500"/>
          </a:effectLst>
        </p:spPr>
      </p:pic>
      <p:pic>
        <p:nvPicPr>
          <p:cNvPr id="9" name="Picture 8">
            <a:extLst>
              <a:ext uri="{FF2B5EF4-FFF2-40B4-BE49-F238E27FC236}">
                <a16:creationId xmlns:a16="http://schemas.microsoft.com/office/drawing/2014/main" id="{3A94755F-2B86-A322-AF62-88708CD5EF23}"/>
              </a:ext>
            </a:extLst>
          </p:cNvPr>
          <p:cNvPicPr>
            <a:picLocks noChangeAspect="1"/>
          </p:cNvPicPr>
          <p:nvPr/>
        </p:nvPicPr>
        <p:blipFill>
          <a:blip r:embed="rId4"/>
          <a:stretch>
            <a:fillRect/>
          </a:stretch>
        </p:blipFill>
        <p:spPr>
          <a:xfrm>
            <a:off x="10470563" y="5897848"/>
            <a:ext cx="1463167" cy="731583"/>
          </a:xfrm>
          <a:prstGeom prst="rect">
            <a:avLst/>
          </a:prstGeom>
        </p:spPr>
      </p:pic>
      <p:pic>
        <p:nvPicPr>
          <p:cNvPr id="13" name="Picture 12">
            <a:extLst>
              <a:ext uri="{FF2B5EF4-FFF2-40B4-BE49-F238E27FC236}">
                <a16:creationId xmlns:a16="http://schemas.microsoft.com/office/drawing/2014/main" id="{455B555A-D541-290F-F7B8-27A67DD43FD9}"/>
              </a:ext>
            </a:extLst>
          </p:cNvPr>
          <p:cNvPicPr>
            <a:picLocks noChangeAspect="1"/>
          </p:cNvPicPr>
          <p:nvPr/>
        </p:nvPicPr>
        <p:blipFill>
          <a:blip r:embed="rId5"/>
          <a:stretch>
            <a:fillRect/>
          </a:stretch>
        </p:blipFill>
        <p:spPr>
          <a:xfrm>
            <a:off x="8275320" y="5911110"/>
            <a:ext cx="2195243" cy="718321"/>
          </a:xfrm>
          <a:prstGeom prst="rect">
            <a:avLst/>
          </a:prstGeom>
        </p:spPr>
      </p:pic>
    </p:spTree>
    <p:extLst>
      <p:ext uri="{BB962C8B-B14F-4D97-AF65-F5344CB8AC3E}">
        <p14:creationId xmlns:p14="http://schemas.microsoft.com/office/powerpoint/2010/main" val="87828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6EA07D8-4272-765B-55FA-B41EDBEFFB7E}"/>
              </a:ext>
            </a:extLst>
          </p:cNvPr>
          <p:cNvPicPr>
            <a:picLocks noChangeAspect="1"/>
          </p:cNvPicPr>
          <p:nvPr/>
        </p:nvPicPr>
        <p:blipFill>
          <a:blip r:embed="rId2"/>
          <a:stretch>
            <a:fillRect/>
          </a:stretch>
        </p:blipFill>
        <p:spPr>
          <a:xfrm>
            <a:off x="392660" y="1148370"/>
            <a:ext cx="11065620" cy="5123121"/>
          </a:xfrm>
          <a:prstGeom prst="rect">
            <a:avLst/>
          </a:prstGeom>
        </p:spPr>
      </p:pic>
      <p:sp>
        <p:nvSpPr>
          <p:cNvPr id="8" name="Title 1">
            <a:extLst>
              <a:ext uri="{FF2B5EF4-FFF2-40B4-BE49-F238E27FC236}">
                <a16:creationId xmlns:a16="http://schemas.microsoft.com/office/drawing/2014/main" id="{ABE0EC3C-0F45-AD65-D1D7-68A408EABA99}"/>
              </a:ext>
            </a:extLst>
          </p:cNvPr>
          <p:cNvSpPr txBox="1">
            <a:spLocks/>
          </p:cNvSpPr>
          <p:nvPr/>
        </p:nvSpPr>
        <p:spPr>
          <a:xfrm>
            <a:off x="856166" y="107950"/>
            <a:ext cx="10515600" cy="935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002060"/>
                </a:solidFill>
                <a:latin typeface="Arial" panose="020B0604020202020204" pitchFamily="34" charset="0"/>
                <a:cs typeface="Arial" panose="020B0604020202020204" pitchFamily="34" charset="0"/>
              </a:rPr>
              <a:t>Criteria #2. First/last mile Connectivity </a:t>
            </a:r>
          </a:p>
        </p:txBody>
      </p:sp>
      <p:sp>
        <p:nvSpPr>
          <p:cNvPr id="13" name="TextBox 12">
            <a:extLst>
              <a:ext uri="{FF2B5EF4-FFF2-40B4-BE49-F238E27FC236}">
                <a16:creationId xmlns:a16="http://schemas.microsoft.com/office/drawing/2014/main" id="{AD0319F2-2905-FE06-ED9C-8164EE59434D}"/>
              </a:ext>
            </a:extLst>
          </p:cNvPr>
          <p:cNvSpPr txBox="1"/>
          <p:nvPr/>
        </p:nvSpPr>
        <p:spPr>
          <a:xfrm>
            <a:off x="2133597" y="3294413"/>
            <a:ext cx="2190750" cy="584775"/>
          </a:xfrm>
          <a:prstGeom prst="rect">
            <a:avLst/>
          </a:prstGeom>
          <a:noFill/>
        </p:spPr>
        <p:txBody>
          <a:bodyPr wrap="square" rtlCol="0">
            <a:spAutoFit/>
          </a:bodyPr>
          <a:lstStyle/>
          <a:p>
            <a:r>
              <a:rPr lang="en-US" sz="1600" b="1" u="sng" dirty="0">
                <a:solidFill>
                  <a:srgbClr val="002060"/>
                </a:solidFill>
                <a:latin typeface="Arial" panose="020B0604020202020204" pitchFamily="34" charset="0"/>
                <a:cs typeface="Arial" panose="020B0604020202020204" pitchFamily="34" charset="0"/>
              </a:rPr>
              <a:t>Step1:</a:t>
            </a:r>
            <a:r>
              <a:rPr lang="en-US" sz="1600" dirty="0">
                <a:solidFill>
                  <a:srgbClr val="002060"/>
                </a:solidFill>
                <a:latin typeface="Arial" panose="020B0604020202020204" pitchFamily="34" charset="0"/>
                <a:cs typeface="Arial" panose="020B0604020202020204" pitchFamily="34" charset="0"/>
              </a:rPr>
              <a:t> generate spatial unit</a:t>
            </a:r>
          </a:p>
        </p:txBody>
      </p:sp>
      <p:sp>
        <p:nvSpPr>
          <p:cNvPr id="14" name="TextBox 13">
            <a:extLst>
              <a:ext uri="{FF2B5EF4-FFF2-40B4-BE49-F238E27FC236}">
                <a16:creationId xmlns:a16="http://schemas.microsoft.com/office/drawing/2014/main" id="{487ACE6B-6FA0-0B8D-1FE1-B66E5281C2C5}"/>
              </a:ext>
            </a:extLst>
          </p:cNvPr>
          <p:cNvSpPr txBox="1"/>
          <p:nvPr/>
        </p:nvSpPr>
        <p:spPr>
          <a:xfrm>
            <a:off x="7339448" y="3136612"/>
            <a:ext cx="2552701" cy="584775"/>
          </a:xfrm>
          <a:prstGeom prst="rect">
            <a:avLst/>
          </a:prstGeom>
          <a:noFill/>
        </p:spPr>
        <p:txBody>
          <a:bodyPr wrap="square" rtlCol="0">
            <a:spAutoFit/>
          </a:bodyPr>
          <a:lstStyle/>
          <a:p>
            <a:r>
              <a:rPr lang="en-US" sz="1600" b="1" u="sng" dirty="0">
                <a:solidFill>
                  <a:srgbClr val="002060"/>
                </a:solidFill>
                <a:latin typeface="Arial" panose="020B0604020202020204" pitchFamily="34" charset="0"/>
                <a:cs typeface="Arial" panose="020B0604020202020204" pitchFamily="34" charset="0"/>
              </a:rPr>
              <a:t>Step2:</a:t>
            </a:r>
            <a:r>
              <a:rPr lang="en-US" sz="1600" dirty="0">
                <a:solidFill>
                  <a:srgbClr val="002060"/>
                </a:solidFill>
                <a:latin typeface="Arial" panose="020B0604020202020204" pitchFamily="34" charset="0"/>
                <a:cs typeface="Arial" panose="020B0604020202020204" pitchFamily="34" charset="0"/>
              </a:rPr>
              <a:t> select the scooter number within the buffer</a:t>
            </a:r>
          </a:p>
        </p:txBody>
      </p:sp>
      <p:sp>
        <p:nvSpPr>
          <p:cNvPr id="15" name="TextBox 14">
            <a:extLst>
              <a:ext uri="{FF2B5EF4-FFF2-40B4-BE49-F238E27FC236}">
                <a16:creationId xmlns:a16="http://schemas.microsoft.com/office/drawing/2014/main" id="{3BFC2BAA-867B-B8E8-D61C-3ECF140DAC9C}"/>
              </a:ext>
            </a:extLst>
          </p:cNvPr>
          <p:cNvSpPr txBox="1"/>
          <p:nvPr/>
        </p:nvSpPr>
        <p:spPr>
          <a:xfrm>
            <a:off x="9195821" y="4508550"/>
            <a:ext cx="2666998" cy="584775"/>
          </a:xfrm>
          <a:prstGeom prst="rect">
            <a:avLst/>
          </a:prstGeom>
          <a:noFill/>
        </p:spPr>
        <p:txBody>
          <a:bodyPr wrap="square" rtlCol="0">
            <a:spAutoFit/>
          </a:bodyPr>
          <a:lstStyle/>
          <a:p>
            <a:r>
              <a:rPr lang="en-US" sz="1600" b="1" u="sng" dirty="0">
                <a:solidFill>
                  <a:srgbClr val="002060"/>
                </a:solidFill>
                <a:latin typeface="Arial" panose="020B0604020202020204" pitchFamily="34" charset="0"/>
                <a:cs typeface="Arial" panose="020B0604020202020204" pitchFamily="34" charset="0"/>
              </a:rPr>
              <a:t>Step3:</a:t>
            </a:r>
            <a:r>
              <a:rPr lang="en-US" sz="1600" dirty="0">
                <a:solidFill>
                  <a:srgbClr val="002060"/>
                </a:solidFill>
                <a:latin typeface="Arial" panose="020B0604020202020204" pitchFamily="34" charset="0"/>
                <a:cs typeface="Arial" panose="020B0604020202020204" pitchFamily="34" charset="0"/>
              </a:rPr>
              <a:t> assign the selection to the spatial unit</a:t>
            </a:r>
          </a:p>
        </p:txBody>
      </p:sp>
    </p:spTree>
    <p:extLst>
      <p:ext uri="{BB962C8B-B14F-4D97-AF65-F5344CB8AC3E}">
        <p14:creationId xmlns:p14="http://schemas.microsoft.com/office/powerpoint/2010/main" val="2811406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0B459-8EA6-C438-5E4D-3A86D761D271}"/>
              </a:ext>
            </a:extLst>
          </p:cNvPr>
          <p:cNvSpPr>
            <a:spLocks noGrp="1"/>
          </p:cNvSpPr>
          <p:nvPr>
            <p:ph type="title"/>
          </p:nvPr>
        </p:nvSpPr>
        <p:spPr>
          <a:xfrm>
            <a:off x="838200" y="164709"/>
            <a:ext cx="10515600" cy="1187450"/>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Criteria #3. Infrastructure</a:t>
            </a:r>
            <a:r>
              <a:rPr lang="en-US" sz="4000" dirty="0"/>
              <a:t>  </a:t>
            </a:r>
          </a:p>
        </p:txBody>
      </p:sp>
      <p:sp>
        <p:nvSpPr>
          <p:cNvPr id="7" name="Content Placeholder 6">
            <a:extLst>
              <a:ext uri="{FF2B5EF4-FFF2-40B4-BE49-F238E27FC236}">
                <a16:creationId xmlns:a16="http://schemas.microsoft.com/office/drawing/2014/main" id="{05258D5F-2FA8-5E45-1757-8A9BE4B873DA}"/>
              </a:ext>
            </a:extLst>
          </p:cNvPr>
          <p:cNvSpPr>
            <a:spLocks noGrp="1"/>
          </p:cNvSpPr>
          <p:nvPr>
            <p:ph idx="1"/>
          </p:nvPr>
        </p:nvSpPr>
        <p:spPr>
          <a:xfrm>
            <a:off x="838200" y="1377862"/>
            <a:ext cx="11023948" cy="2060735"/>
          </a:xfrm>
        </p:spPr>
        <p:txBody>
          <a:bodyPr/>
          <a:lstStyle/>
          <a:p>
            <a:r>
              <a:rPr lang="en-US" dirty="0">
                <a:solidFill>
                  <a:srgbClr val="002060"/>
                </a:solidFill>
                <a:latin typeface="Arial" panose="020B0604020202020204" pitchFamily="34" charset="0"/>
                <a:cs typeface="Arial" panose="020B0604020202020204" pitchFamily="34" charset="0"/>
              </a:rPr>
              <a:t>Infrastructure readiness score is measured by the </a:t>
            </a:r>
            <a:r>
              <a:rPr lang="en-US" b="1" dirty="0">
                <a:solidFill>
                  <a:srgbClr val="002060"/>
                </a:solidFill>
                <a:latin typeface="Arial" panose="020B0604020202020204" pitchFamily="34" charset="0"/>
                <a:cs typeface="Arial" panose="020B0604020202020204" pitchFamily="34" charset="0"/>
              </a:rPr>
              <a:t>sidewalk and bicycle length</a:t>
            </a:r>
            <a:r>
              <a:rPr lang="en-US" dirty="0">
                <a:solidFill>
                  <a:srgbClr val="002060"/>
                </a:solidFill>
                <a:latin typeface="Arial" panose="020B0604020202020204" pitchFamily="34" charset="0"/>
                <a:cs typeface="Arial" panose="020B0604020202020204" pitchFamily="34" charset="0"/>
              </a:rPr>
              <a:t> within the spatial unit. </a:t>
            </a:r>
          </a:p>
        </p:txBody>
      </p:sp>
      <p:pic>
        <p:nvPicPr>
          <p:cNvPr id="16" name="Picture 15">
            <a:extLst>
              <a:ext uri="{FF2B5EF4-FFF2-40B4-BE49-F238E27FC236}">
                <a16:creationId xmlns:a16="http://schemas.microsoft.com/office/drawing/2014/main" id="{B15394E2-2BD1-4526-A373-F91DB74C8910}"/>
              </a:ext>
            </a:extLst>
          </p:cNvPr>
          <p:cNvPicPr>
            <a:picLocks noChangeAspect="1"/>
          </p:cNvPicPr>
          <p:nvPr/>
        </p:nvPicPr>
        <p:blipFill>
          <a:blip r:embed="rId3"/>
          <a:stretch>
            <a:fillRect/>
          </a:stretch>
        </p:blipFill>
        <p:spPr>
          <a:xfrm>
            <a:off x="1383643" y="2507738"/>
            <a:ext cx="3902087" cy="3412771"/>
          </a:xfrm>
          <a:prstGeom prst="rect">
            <a:avLst/>
          </a:prstGeom>
        </p:spPr>
      </p:pic>
      <p:pic>
        <p:nvPicPr>
          <p:cNvPr id="18" name="Picture 17">
            <a:extLst>
              <a:ext uri="{FF2B5EF4-FFF2-40B4-BE49-F238E27FC236}">
                <a16:creationId xmlns:a16="http://schemas.microsoft.com/office/drawing/2014/main" id="{96AAF48C-BC1C-F1AD-2291-ED807B102D37}"/>
              </a:ext>
            </a:extLst>
          </p:cNvPr>
          <p:cNvPicPr>
            <a:picLocks noChangeAspect="1"/>
          </p:cNvPicPr>
          <p:nvPr/>
        </p:nvPicPr>
        <p:blipFill>
          <a:blip r:embed="rId4"/>
          <a:stretch>
            <a:fillRect/>
          </a:stretch>
        </p:blipFill>
        <p:spPr>
          <a:xfrm>
            <a:off x="5979401" y="2507738"/>
            <a:ext cx="4051290" cy="3418972"/>
          </a:xfrm>
          <a:prstGeom prst="rect">
            <a:avLst/>
          </a:prstGeom>
        </p:spPr>
      </p:pic>
      <p:sp>
        <p:nvSpPr>
          <p:cNvPr id="19" name="TextBox 18">
            <a:extLst>
              <a:ext uri="{FF2B5EF4-FFF2-40B4-BE49-F238E27FC236}">
                <a16:creationId xmlns:a16="http://schemas.microsoft.com/office/drawing/2014/main" id="{7C1000A5-9ABB-9049-C238-4655896E80E2}"/>
              </a:ext>
            </a:extLst>
          </p:cNvPr>
          <p:cNvSpPr txBox="1"/>
          <p:nvPr/>
        </p:nvSpPr>
        <p:spPr>
          <a:xfrm>
            <a:off x="2325752" y="6065256"/>
            <a:ext cx="8887193" cy="369332"/>
          </a:xfrm>
          <a:prstGeom prst="rect">
            <a:avLst/>
          </a:prstGeom>
          <a:noFill/>
        </p:spPr>
        <p:txBody>
          <a:bodyPr wrap="square" rtlCol="0">
            <a:spAutoFit/>
          </a:bodyPr>
          <a:lstStyle/>
          <a:p>
            <a:r>
              <a:rPr lang="en-US" dirty="0">
                <a:solidFill>
                  <a:srgbClr val="002060"/>
                </a:solidFill>
                <a:latin typeface="Arial" panose="020B0604020202020204" pitchFamily="34" charset="0"/>
                <a:cs typeface="Arial" panose="020B0604020202020204" pitchFamily="34" charset="0"/>
              </a:rPr>
              <a:t>Bike lanes				           Sidewalk </a:t>
            </a:r>
          </a:p>
        </p:txBody>
      </p:sp>
    </p:spTree>
    <p:extLst>
      <p:ext uri="{BB962C8B-B14F-4D97-AF65-F5344CB8AC3E}">
        <p14:creationId xmlns:p14="http://schemas.microsoft.com/office/powerpoint/2010/main" val="2017552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0B459-8EA6-C438-5E4D-3A86D761D271}"/>
              </a:ext>
            </a:extLst>
          </p:cNvPr>
          <p:cNvSpPr>
            <a:spLocks noGrp="1"/>
          </p:cNvSpPr>
          <p:nvPr>
            <p:ph type="title"/>
          </p:nvPr>
        </p:nvSpPr>
        <p:spPr>
          <a:xfrm>
            <a:off x="838200" y="164709"/>
            <a:ext cx="10515600" cy="1187450"/>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Criteria #3. Infrastructure</a:t>
            </a:r>
            <a:r>
              <a:rPr lang="en-US" sz="4000" dirty="0"/>
              <a:t>  </a:t>
            </a:r>
          </a:p>
        </p:txBody>
      </p:sp>
      <p:sp>
        <p:nvSpPr>
          <p:cNvPr id="10" name="TextBox 9">
            <a:extLst>
              <a:ext uri="{FF2B5EF4-FFF2-40B4-BE49-F238E27FC236}">
                <a16:creationId xmlns:a16="http://schemas.microsoft.com/office/drawing/2014/main" id="{2FC7129B-16F5-9E43-B961-5DC1C9593BDD}"/>
              </a:ext>
            </a:extLst>
          </p:cNvPr>
          <p:cNvSpPr txBox="1"/>
          <p:nvPr/>
        </p:nvSpPr>
        <p:spPr>
          <a:xfrm>
            <a:off x="8192654" y="3408433"/>
            <a:ext cx="3740728" cy="646331"/>
          </a:xfrm>
          <a:prstGeom prst="rect">
            <a:avLst/>
          </a:prstGeom>
          <a:noFill/>
        </p:spPr>
        <p:txBody>
          <a:bodyPr wrap="square" rtlCol="0">
            <a:spAutoFit/>
          </a:bodyPr>
          <a:lstStyle/>
          <a:p>
            <a:r>
              <a:rPr lang="en-US" dirty="0">
                <a:solidFill>
                  <a:srgbClr val="002060"/>
                </a:solidFill>
                <a:latin typeface="Arial" panose="020B0604020202020204" pitchFamily="34" charset="0"/>
                <a:cs typeface="Arial" panose="020B0604020202020204" pitchFamily="34" charset="0"/>
              </a:rPr>
              <a:t>Module builder: clip the road segment by the spatial unit </a:t>
            </a:r>
          </a:p>
        </p:txBody>
      </p:sp>
      <p:pic>
        <p:nvPicPr>
          <p:cNvPr id="14" name="Picture 13">
            <a:extLst>
              <a:ext uri="{FF2B5EF4-FFF2-40B4-BE49-F238E27FC236}">
                <a16:creationId xmlns:a16="http://schemas.microsoft.com/office/drawing/2014/main" id="{77ED6B26-802E-DD09-DCC9-FCF25E6F2FCE}"/>
              </a:ext>
            </a:extLst>
          </p:cNvPr>
          <p:cNvPicPr>
            <a:picLocks noChangeAspect="1"/>
          </p:cNvPicPr>
          <p:nvPr/>
        </p:nvPicPr>
        <p:blipFill>
          <a:blip r:embed="rId3"/>
          <a:stretch>
            <a:fillRect/>
          </a:stretch>
        </p:blipFill>
        <p:spPr>
          <a:xfrm>
            <a:off x="766618" y="1252992"/>
            <a:ext cx="7264876" cy="2801772"/>
          </a:xfrm>
          <a:prstGeom prst="rect">
            <a:avLst/>
          </a:prstGeom>
        </p:spPr>
      </p:pic>
      <p:sp>
        <p:nvSpPr>
          <p:cNvPr id="8" name="Arrow: Right 7">
            <a:extLst>
              <a:ext uri="{FF2B5EF4-FFF2-40B4-BE49-F238E27FC236}">
                <a16:creationId xmlns:a16="http://schemas.microsoft.com/office/drawing/2014/main" id="{58FA5152-B8E9-34A3-F117-8ED23B0C33BD}"/>
              </a:ext>
            </a:extLst>
          </p:cNvPr>
          <p:cNvSpPr/>
          <p:nvPr/>
        </p:nvSpPr>
        <p:spPr>
          <a:xfrm>
            <a:off x="3934691" y="5206237"/>
            <a:ext cx="886691" cy="6003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B31B8EC-603B-E1BC-F3B6-0E2C81D02085}"/>
              </a:ext>
            </a:extLst>
          </p:cNvPr>
          <p:cNvPicPr>
            <a:picLocks noChangeAspect="1"/>
          </p:cNvPicPr>
          <p:nvPr/>
        </p:nvPicPr>
        <p:blipFill>
          <a:blip r:embed="rId4"/>
          <a:stretch>
            <a:fillRect/>
          </a:stretch>
        </p:blipFill>
        <p:spPr>
          <a:xfrm>
            <a:off x="1111319" y="4294506"/>
            <a:ext cx="2629407" cy="2353720"/>
          </a:xfrm>
          <a:prstGeom prst="rect">
            <a:avLst/>
          </a:prstGeom>
        </p:spPr>
      </p:pic>
      <p:pic>
        <p:nvPicPr>
          <p:cNvPr id="16" name="Picture 15">
            <a:extLst>
              <a:ext uri="{FF2B5EF4-FFF2-40B4-BE49-F238E27FC236}">
                <a16:creationId xmlns:a16="http://schemas.microsoft.com/office/drawing/2014/main" id="{BB27AEFB-C914-9DFB-DC10-6382DBE68936}"/>
              </a:ext>
            </a:extLst>
          </p:cNvPr>
          <p:cNvPicPr>
            <a:picLocks noChangeAspect="1"/>
          </p:cNvPicPr>
          <p:nvPr/>
        </p:nvPicPr>
        <p:blipFill>
          <a:blip r:embed="rId5"/>
          <a:stretch>
            <a:fillRect/>
          </a:stretch>
        </p:blipFill>
        <p:spPr>
          <a:xfrm>
            <a:off x="5015347" y="4249441"/>
            <a:ext cx="2629407" cy="2398785"/>
          </a:xfrm>
          <a:prstGeom prst="rect">
            <a:avLst/>
          </a:prstGeom>
        </p:spPr>
      </p:pic>
      <p:pic>
        <p:nvPicPr>
          <p:cNvPr id="18" name="Picture 17">
            <a:extLst>
              <a:ext uri="{FF2B5EF4-FFF2-40B4-BE49-F238E27FC236}">
                <a16:creationId xmlns:a16="http://schemas.microsoft.com/office/drawing/2014/main" id="{35AEE733-0676-B552-7BDC-6DB9E9C54755}"/>
              </a:ext>
            </a:extLst>
          </p:cNvPr>
          <p:cNvPicPr>
            <a:picLocks noChangeAspect="1"/>
          </p:cNvPicPr>
          <p:nvPr/>
        </p:nvPicPr>
        <p:blipFill>
          <a:blip r:embed="rId6"/>
          <a:stretch>
            <a:fillRect/>
          </a:stretch>
        </p:blipFill>
        <p:spPr>
          <a:xfrm>
            <a:off x="6289964" y="6048695"/>
            <a:ext cx="1237673" cy="423954"/>
          </a:xfrm>
          <a:prstGeom prst="rect">
            <a:avLst/>
          </a:prstGeom>
        </p:spPr>
      </p:pic>
      <p:pic>
        <p:nvPicPr>
          <p:cNvPr id="20" name="Picture 19">
            <a:extLst>
              <a:ext uri="{FF2B5EF4-FFF2-40B4-BE49-F238E27FC236}">
                <a16:creationId xmlns:a16="http://schemas.microsoft.com/office/drawing/2014/main" id="{65D2C0EC-CF2F-5D0B-320B-9094B5670845}"/>
              </a:ext>
            </a:extLst>
          </p:cNvPr>
          <p:cNvPicPr>
            <a:picLocks noChangeAspect="1"/>
          </p:cNvPicPr>
          <p:nvPr/>
        </p:nvPicPr>
        <p:blipFill>
          <a:blip r:embed="rId7"/>
          <a:stretch>
            <a:fillRect/>
          </a:stretch>
        </p:blipFill>
        <p:spPr>
          <a:xfrm>
            <a:off x="2595418" y="6048695"/>
            <a:ext cx="1034473" cy="423954"/>
          </a:xfrm>
          <a:prstGeom prst="rect">
            <a:avLst/>
          </a:prstGeom>
        </p:spPr>
      </p:pic>
      <p:sp>
        <p:nvSpPr>
          <p:cNvPr id="22" name="TextBox 21">
            <a:extLst>
              <a:ext uri="{FF2B5EF4-FFF2-40B4-BE49-F238E27FC236}">
                <a16:creationId xmlns:a16="http://schemas.microsoft.com/office/drawing/2014/main" id="{662CE187-0784-848B-47C7-B7EA9736C4B1}"/>
              </a:ext>
            </a:extLst>
          </p:cNvPr>
          <p:cNvSpPr txBox="1"/>
          <p:nvPr/>
        </p:nvSpPr>
        <p:spPr>
          <a:xfrm>
            <a:off x="8363527" y="6193736"/>
            <a:ext cx="1699491" cy="369332"/>
          </a:xfrm>
          <a:prstGeom prst="rect">
            <a:avLst/>
          </a:prstGeom>
          <a:noFill/>
        </p:spPr>
        <p:txBody>
          <a:bodyPr wrap="square" rtlCol="0">
            <a:spAutoFit/>
          </a:bodyPr>
          <a:lstStyle/>
          <a:p>
            <a:r>
              <a:rPr lang="en-US" u="sng" dirty="0">
                <a:solidFill>
                  <a:srgbClr val="002060"/>
                </a:solidFill>
                <a:latin typeface="Arial" panose="020B0604020202020204" pitchFamily="34" charset="0"/>
                <a:cs typeface="Arial" panose="020B0604020202020204" pitchFamily="34" charset="0"/>
              </a:rPr>
              <a:t>Example</a:t>
            </a:r>
            <a:r>
              <a:rPr lang="en-US" dirty="0"/>
              <a:t> </a:t>
            </a:r>
          </a:p>
        </p:txBody>
      </p:sp>
    </p:spTree>
    <p:extLst>
      <p:ext uri="{BB962C8B-B14F-4D97-AF65-F5344CB8AC3E}">
        <p14:creationId xmlns:p14="http://schemas.microsoft.com/office/powerpoint/2010/main" val="3303864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28FB3-E2B3-DD8B-AF8A-BCDE18935B79}"/>
              </a:ext>
            </a:extLst>
          </p:cNvPr>
          <p:cNvSpPr>
            <a:spLocks noGrp="1"/>
          </p:cNvSpPr>
          <p:nvPr>
            <p:ph type="title"/>
          </p:nvPr>
        </p:nvSpPr>
        <p:spPr>
          <a:xfrm>
            <a:off x="425406" y="332511"/>
            <a:ext cx="10515600" cy="1084984"/>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Criteria #4. Socioeconomic Factors </a:t>
            </a:r>
          </a:p>
        </p:txBody>
      </p:sp>
      <p:sp>
        <p:nvSpPr>
          <p:cNvPr id="3" name="Content Placeholder 2">
            <a:extLst>
              <a:ext uri="{FF2B5EF4-FFF2-40B4-BE49-F238E27FC236}">
                <a16:creationId xmlns:a16="http://schemas.microsoft.com/office/drawing/2014/main" id="{0410F5A7-D84E-90E2-4E35-3C6BEEFE0319}"/>
              </a:ext>
            </a:extLst>
          </p:cNvPr>
          <p:cNvSpPr>
            <a:spLocks noGrp="1"/>
          </p:cNvSpPr>
          <p:nvPr>
            <p:ph idx="1"/>
          </p:nvPr>
        </p:nvSpPr>
        <p:spPr>
          <a:xfrm>
            <a:off x="653473" y="1783051"/>
            <a:ext cx="5063836" cy="4486275"/>
          </a:xfrm>
        </p:spPr>
        <p:txBody>
          <a:bodyPr>
            <a:normAutofit/>
          </a:bodyPr>
          <a:lstStyle/>
          <a:p>
            <a:pPr marL="0" indent="0">
              <a:buNone/>
            </a:pPr>
            <a:r>
              <a:rPr lang="en-US" sz="2000" dirty="0">
                <a:solidFill>
                  <a:srgbClr val="002060"/>
                </a:solidFill>
                <a:latin typeface="Arial" panose="020B0604020202020204" pitchFamily="34" charset="0"/>
                <a:cs typeface="Arial" panose="020B0604020202020204" pitchFamily="34" charset="0"/>
              </a:rPr>
              <a:t>Considered factors:</a:t>
            </a:r>
          </a:p>
          <a:p>
            <a:r>
              <a:rPr lang="en-US" sz="2000" dirty="0">
                <a:solidFill>
                  <a:srgbClr val="002060"/>
                </a:solidFill>
                <a:latin typeface="Arial" panose="020B0604020202020204" pitchFamily="34" charset="0"/>
                <a:cs typeface="Arial" panose="020B0604020202020204" pitchFamily="34" charset="0"/>
              </a:rPr>
              <a:t>Total population</a:t>
            </a:r>
          </a:p>
          <a:p>
            <a:r>
              <a:rPr lang="en-US" sz="2000" dirty="0">
                <a:solidFill>
                  <a:srgbClr val="002060"/>
                </a:solidFill>
                <a:latin typeface="Arial" panose="020B0604020202020204" pitchFamily="34" charset="0"/>
                <a:cs typeface="Arial" panose="020B0604020202020204" pitchFamily="34" charset="0"/>
              </a:rPr>
              <a:t>Total high-income population (%)</a:t>
            </a:r>
          </a:p>
          <a:p>
            <a:r>
              <a:rPr lang="en-US" sz="2000" dirty="0">
                <a:solidFill>
                  <a:srgbClr val="002060"/>
                </a:solidFill>
                <a:latin typeface="Arial" panose="020B0604020202020204" pitchFamily="34" charset="0"/>
                <a:cs typeface="Arial" panose="020B0604020202020204" pitchFamily="34" charset="0"/>
              </a:rPr>
              <a:t>Hispanic white population (%)</a:t>
            </a:r>
          </a:p>
          <a:p>
            <a:r>
              <a:rPr lang="en-US" sz="2000" dirty="0">
                <a:solidFill>
                  <a:srgbClr val="002060"/>
                </a:solidFill>
                <a:latin typeface="Arial" panose="020B0604020202020204" pitchFamily="34" charset="0"/>
                <a:cs typeface="Arial" panose="020B0604020202020204" pitchFamily="34" charset="0"/>
              </a:rPr>
              <a:t>Household with zero vehicles (%)</a:t>
            </a:r>
          </a:p>
          <a:p>
            <a:r>
              <a:rPr lang="en-US" sz="2000" dirty="0">
                <a:solidFill>
                  <a:srgbClr val="002060"/>
                </a:solidFill>
                <a:latin typeface="Arial" panose="020B0604020202020204" pitchFamily="34" charset="0"/>
                <a:cs typeface="Arial" panose="020B0604020202020204" pitchFamily="34" charset="0"/>
              </a:rPr>
              <a:t>Children &amp; elderly (%)</a:t>
            </a:r>
          </a:p>
          <a:p>
            <a:r>
              <a:rPr lang="en-US" sz="2000" dirty="0">
                <a:solidFill>
                  <a:srgbClr val="002060"/>
                </a:solidFill>
                <a:latin typeface="Arial" panose="020B0604020202020204" pitchFamily="34" charset="0"/>
                <a:cs typeface="Arial" panose="020B0604020202020204" pitchFamily="34" charset="0"/>
              </a:rPr>
              <a:t>Numbers of jobs</a:t>
            </a:r>
          </a:p>
          <a:p>
            <a:r>
              <a:rPr lang="en-US" sz="2000" dirty="0">
                <a:solidFill>
                  <a:srgbClr val="002060"/>
                </a:solidFill>
                <a:latin typeface="Arial" panose="020B0604020202020204" pitchFamily="34" charset="0"/>
                <a:cs typeface="Arial" panose="020B0604020202020204" pitchFamily="34" charset="0"/>
              </a:rPr>
              <a:t>Number of high-wage jobs (%)</a:t>
            </a:r>
          </a:p>
          <a:p>
            <a:pPr marL="0" indent="0">
              <a:buNone/>
            </a:pPr>
            <a:endParaRPr lang="en-US" dirty="0">
              <a:latin typeface="Arial" panose="020B0604020202020204" pitchFamily="34" charset="0"/>
              <a:cs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C33C3575-533D-D592-C737-CC654D53E8BF}"/>
              </a:ext>
            </a:extLst>
          </p:cNvPr>
          <p:cNvPicPr>
            <a:picLocks noChangeAspect="1"/>
          </p:cNvPicPr>
          <p:nvPr/>
        </p:nvPicPr>
        <p:blipFill>
          <a:blip r:embed="rId3"/>
          <a:stretch>
            <a:fillRect/>
          </a:stretch>
        </p:blipFill>
        <p:spPr>
          <a:xfrm>
            <a:off x="7315200" y="1417495"/>
            <a:ext cx="2810164" cy="2144385"/>
          </a:xfrm>
          <a:prstGeom prst="rect">
            <a:avLst/>
          </a:prstGeom>
        </p:spPr>
      </p:pic>
      <p:pic>
        <p:nvPicPr>
          <p:cNvPr id="7" name="Picture 6">
            <a:extLst>
              <a:ext uri="{FF2B5EF4-FFF2-40B4-BE49-F238E27FC236}">
                <a16:creationId xmlns:a16="http://schemas.microsoft.com/office/drawing/2014/main" id="{37BCC566-80D3-6FE9-2092-BF5C6BA432F0}"/>
              </a:ext>
            </a:extLst>
          </p:cNvPr>
          <p:cNvPicPr>
            <a:picLocks noChangeAspect="1"/>
          </p:cNvPicPr>
          <p:nvPr/>
        </p:nvPicPr>
        <p:blipFill>
          <a:blip r:embed="rId4"/>
          <a:stretch>
            <a:fillRect/>
          </a:stretch>
        </p:blipFill>
        <p:spPr>
          <a:xfrm>
            <a:off x="10361956" y="2319712"/>
            <a:ext cx="1028789" cy="1242168"/>
          </a:xfrm>
          <a:prstGeom prst="rect">
            <a:avLst/>
          </a:prstGeom>
        </p:spPr>
      </p:pic>
      <p:pic>
        <p:nvPicPr>
          <p:cNvPr id="9" name="Picture 8">
            <a:extLst>
              <a:ext uri="{FF2B5EF4-FFF2-40B4-BE49-F238E27FC236}">
                <a16:creationId xmlns:a16="http://schemas.microsoft.com/office/drawing/2014/main" id="{F839D43E-16BE-4761-CB96-B3150F6E5656}"/>
              </a:ext>
            </a:extLst>
          </p:cNvPr>
          <p:cNvPicPr>
            <a:picLocks noChangeAspect="1"/>
          </p:cNvPicPr>
          <p:nvPr/>
        </p:nvPicPr>
        <p:blipFill>
          <a:blip r:embed="rId5"/>
          <a:stretch>
            <a:fillRect/>
          </a:stretch>
        </p:blipFill>
        <p:spPr>
          <a:xfrm>
            <a:off x="7315201" y="3854993"/>
            <a:ext cx="2810164" cy="2241007"/>
          </a:xfrm>
          <a:prstGeom prst="rect">
            <a:avLst/>
          </a:prstGeom>
        </p:spPr>
      </p:pic>
      <p:pic>
        <p:nvPicPr>
          <p:cNvPr id="11" name="Picture 10">
            <a:extLst>
              <a:ext uri="{FF2B5EF4-FFF2-40B4-BE49-F238E27FC236}">
                <a16:creationId xmlns:a16="http://schemas.microsoft.com/office/drawing/2014/main" id="{1093746E-C376-71B8-A861-30F100297177}"/>
              </a:ext>
            </a:extLst>
          </p:cNvPr>
          <p:cNvPicPr>
            <a:picLocks noChangeAspect="1"/>
          </p:cNvPicPr>
          <p:nvPr/>
        </p:nvPicPr>
        <p:blipFill>
          <a:blip r:embed="rId6"/>
          <a:stretch>
            <a:fillRect/>
          </a:stretch>
        </p:blipFill>
        <p:spPr>
          <a:xfrm>
            <a:off x="10309907" y="4729018"/>
            <a:ext cx="1262198" cy="1366982"/>
          </a:xfrm>
          <a:prstGeom prst="rect">
            <a:avLst/>
          </a:prstGeom>
        </p:spPr>
      </p:pic>
    </p:spTree>
    <p:extLst>
      <p:ext uri="{BB962C8B-B14F-4D97-AF65-F5344CB8AC3E}">
        <p14:creationId xmlns:p14="http://schemas.microsoft.com/office/powerpoint/2010/main" val="3487738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28FB3-E2B3-DD8B-AF8A-BCDE18935B79}"/>
              </a:ext>
            </a:extLst>
          </p:cNvPr>
          <p:cNvSpPr>
            <a:spLocks noGrp="1"/>
          </p:cNvSpPr>
          <p:nvPr>
            <p:ph type="title"/>
          </p:nvPr>
        </p:nvSpPr>
        <p:spPr>
          <a:xfrm>
            <a:off x="838200" y="171161"/>
            <a:ext cx="10515600" cy="1020330"/>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Criteria #4. Socioeconomic Factors </a:t>
            </a:r>
          </a:p>
        </p:txBody>
      </p:sp>
      <p:pic>
        <p:nvPicPr>
          <p:cNvPr id="5" name="Content Placeholder 4">
            <a:extLst>
              <a:ext uri="{FF2B5EF4-FFF2-40B4-BE49-F238E27FC236}">
                <a16:creationId xmlns:a16="http://schemas.microsoft.com/office/drawing/2014/main" id="{DD5C3F27-F994-F93C-7DD0-F91BF80C4C3A}"/>
              </a:ext>
            </a:extLst>
          </p:cNvPr>
          <p:cNvPicPr>
            <a:picLocks noGrp="1" noChangeAspect="1"/>
          </p:cNvPicPr>
          <p:nvPr>
            <p:ph idx="1"/>
          </p:nvPr>
        </p:nvPicPr>
        <p:blipFill>
          <a:blip r:embed="rId3"/>
          <a:stretch>
            <a:fillRect/>
          </a:stretch>
        </p:blipFill>
        <p:spPr>
          <a:xfrm>
            <a:off x="664664" y="1191491"/>
            <a:ext cx="6826027" cy="2780145"/>
          </a:xfrm>
        </p:spPr>
      </p:pic>
      <p:sp>
        <p:nvSpPr>
          <p:cNvPr id="6" name="TextBox 5">
            <a:extLst>
              <a:ext uri="{FF2B5EF4-FFF2-40B4-BE49-F238E27FC236}">
                <a16:creationId xmlns:a16="http://schemas.microsoft.com/office/drawing/2014/main" id="{A4A58B32-CD4D-0E68-398B-1AC5EFC3192B}"/>
              </a:ext>
            </a:extLst>
          </p:cNvPr>
          <p:cNvSpPr txBox="1"/>
          <p:nvPr/>
        </p:nvSpPr>
        <p:spPr>
          <a:xfrm>
            <a:off x="7733146" y="2701636"/>
            <a:ext cx="3925455" cy="1200329"/>
          </a:xfrm>
          <a:prstGeom prst="rect">
            <a:avLst/>
          </a:prstGeom>
          <a:noFill/>
        </p:spPr>
        <p:txBody>
          <a:bodyPr wrap="square" rtlCol="0">
            <a:spAutoFit/>
          </a:bodyPr>
          <a:lstStyle/>
          <a:p>
            <a:r>
              <a:rPr lang="en-US" dirty="0">
                <a:solidFill>
                  <a:srgbClr val="002060"/>
                </a:solidFill>
                <a:latin typeface="Arial" panose="020B0604020202020204" pitchFamily="34" charset="0"/>
                <a:cs typeface="Arial" panose="020B0604020202020204" pitchFamily="34" charset="0"/>
              </a:rPr>
              <a:t>Module builder: intersect the census block group with each spatial unit to assign the sociodemographic information to the spatial unit</a:t>
            </a:r>
          </a:p>
        </p:txBody>
      </p:sp>
      <p:sp>
        <p:nvSpPr>
          <p:cNvPr id="11" name="Arrow: Right 10">
            <a:extLst>
              <a:ext uri="{FF2B5EF4-FFF2-40B4-BE49-F238E27FC236}">
                <a16:creationId xmlns:a16="http://schemas.microsoft.com/office/drawing/2014/main" id="{D5212C1B-D9A9-F875-83B9-2E9E72F2C07C}"/>
              </a:ext>
            </a:extLst>
          </p:cNvPr>
          <p:cNvSpPr/>
          <p:nvPr/>
        </p:nvSpPr>
        <p:spPr>
          <a:xfrm>
            <a:off x="4216961" y="5377588"/>
            <a:ext cx="794327" cy="461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C19D616-7DA9-DE94-08AC-26A7491744D5}"/>
              </a:ext>
            </a:extLst>
          </p:cNvPr>
          <p:cNvPicPr>
            <a:picLocks noChangeAspect="1"/>
          </p:cNvPicPr>
          <p:nvPr/>
        </p:nvPicPr>
        <p:blipFill>
          <a:blip r:embed="rId4"/>
          <a:stretch>
            <a:fillRect/>
          </a:stretch>
        </p:blipFill>
        <p:spPr>
          <a:xfrm>
            <a:off x="5099593" y="4228650"/>
            <a:ext cx="2760552" cy="2362650"/>
          </a:xfrm>
          <a:prstGeom prst="rect">
            <a:avLst/>
          </a:prstGeom>
        </p:spPr>
      </p:pic>
      <p:pic>
        <p:nvPicPr>
          <p:cNvPr id="15" name="Picture 14">
            <a:extLst>
              <a:ext uri="{FF2B5EF4-FFF2-40B4-BE49-F238E27FC236}">
                <a16:creationId xmlns:a16="http://schemas.microsoft.com/office/drawing/2014/main" id="{E79662F8-CADD-9A74-A6AB-43FF735B8A8D}"/>
              </a:ext>
            </a:extLst>
          </p:cNvPr>
          <p:cNvPicPr>
            <a:picLocks noChangeAspect="1"/>
          </p:cNvPicPr>
          <p:nvPr/>
        </p:nvPicPr>
        <p:blipFill>
          <a:blip r:embed="rId5"/>
          <a:stretch>
            <a:fillRect/>
          </a:stretch>
        </p:blipFill>
        <p:spPr>
          <a:xfrm>
            <a:off x="6997214" y="5497514"/>
            <a:ext cx="650496" cy="949012"/>
          </a:xfrm>
          <a:prstGeom prst="rect">
            <a:avLst/>
          </a:prstGeom>
        </p:spPr>
      </p:pic>
      <p:pic>
        <p:nvPicPr>
          <p:cNvPr id="19" name="Picture 18">
            <a:extLst>
              <a:ext uri="{FF2B5EF4-FFF2-40B4-BE49-F238E27FC236}">
                <a16:creationId xmlns:a16="http://schemas.microsoft.com/office/drawing/2014/main" id="{ED8FF597-5CCF-A8F3-9C43-BBEE0CE19287}"/>
              </a:ext>
            </a:extLst>
          </p:cNvPr>
          <p:cNvPicPr>
            <a:picLocks noChangeAspect="1"/>
          </p:cNvPicPr>
          <p:nvPr/>
        </p:nvPicPr>
        <p:blipFill>
          <a:blip r:embed="rId6"/>
          <a:stretch>
            <a:fillRect/>
          </a:stretch>
        </p:blipFill>
        <p:spPr>
          <a:xfrm>
            <a:off x="1173403" y="4181457"/>
            <a:ext cx="2831123" cy="2409844"/>
          </a:xfrm>
          <a:prstGeom prst="rect">
            <a:avLst/>
          </a:prstGeom>
        </p:spPr>
      </p:pic>
      <p:pic>
        <p:nvPicPr>
          <p:cNvPr id="21" name="Picture 20">
            <a:extLst>
              <a:ext uri="{FF2B5EF4-FFF2-40B4-BE49-F238E27FC236}">
                <a16:creationId xmlns:a16="http://schemas.microsoft.com/office/drawing/2014/main" id="{4E68F900-81DD-3DFD-8F75-B9DD2C555CCA}"/>
              </a:ext>
            </a:extLst>
          </p:cNvPr>
          <p:cNvPicPr>
            <a:picLocks noChangeAspect="1"/>
          </p:cNvPicPr>
          <p:nvPr/>
        </p:nvPicPr>
        <p:blipFill>
          <a:blip r:embed="rId7"/>
          <a:stretch>
            <a:fillRect/>
          </a:stretch>
        </p:blipFill>
        <p:spPr>
          <a:xfrm>
            <a:off x="3151181" y="5497514"/>
            <a:ext cx="682933" cy="949012"/>
          </a:xfrm>
          <a:prstGeom prst="rect">
            <a:avLst/>
          </a:prstGeom>
        </p:spPr>
      </p:pic>
      <p:sp>
        <p:nvSpPr>
          <p:cNvPr id="22" name="TextBox 21">
            <a:extLst>
              <a:ext uri="{FF2B5EF4-FFF2-40B4-BE49-F238E27FC236}">
                <a16:creationId xmlns:a16="http://schemas.microsoft.com/office/drawing/2014/main" id="{0562208B-EDA4-A422-B190-03EE5F808EB2}"/>
              </a:ext>
            </a:extLst>
          </p:cNvPr>
          <p:cNvSpPr txBox="1"/>
          <p:nvPr/>
        </p:nvSpPr>
        <p:spPr>
          <a:xfrm>
            <a:off x="8363527" y="6193736"/>
            <a:ext cx="1699491" cy="369332"/>
          </a:xfrm>
          <a:prstGeom prst="rect">
            <a:avLst/>
          </a:prstGeom>
          <a:noFill/>
        </p:spPr>
        <p:txBody>
          <a:bodyPr wrap="square" rtlCol="0">
            <a:spAutoFit/>
          </a:bodyPr>
          <a:lstStyle/>
          <a:p>
            <a:r>
              <a:rPr lang="en-US" u="sng" dirty="0">
                <a:solidFill>
                  <a:srgbClr val="002060"/>
                </a:solidFill>
                <a:latin typeface="Arial" panose="020B0604020202020204" pitchFamily="34" charset="0"/>
                <a:cs typeface="Arial" panose="020B0604020202020204" pitchFamily="34" charset="0"/>
              </a:rPr>
              <a:t>Example</a:t>
            </a:r>
            <a:r>
              <a:rPr lang="en-US" b="1" dirty="0"/>
              <a:t> </a:t>
            </a:r>
          </a:p>
        </p:txBody>
      </p:sp>
    </p:spTree>
    <p:extLst>
      <p:ext uri="{BB962C8B-B14F-4D97-AF65-F5344CB8AC3E}">
        <p14:creationId xmlns:p14="http://schemas.microsoft.com/office/powerpoint/2010/main" val="236416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C0D9C-8C96-18F3-7259-D3BAD1700FE3}"/>
              </a:ext>
            </a:extLst>
          </p:cNvPr>
          <p:cNvSpPr>
            <a:spLocks noGrp="1"/>
          </p:cNvSpPr>
          <p:nvPr>
            <p:ph type="title"/>
          </p:nvPr>
        </p:nvSpPr>
        <p:spPr>
          <a:xfrm>
            <a:off x="838200" y="365125"/>
            <a:ext cx="10515600" cy="946439"/>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Future work</a:t>
            </a:r>
          </a:p>
        </p:txBody>
      </p:sp>
      <p:sp>
        <p:nvSpPr>
          <p:cNvPr id="15" name="Content Placeholder 14">
            <a:extLst>
              <a:ext uri="{FF2B5EF4-FFF2-40B4-BE49-F238E27FC236}">
                <a16:creationId xmlns:a16="http://schemas.microsoft.com/office/drawing/2014/main" id="{1A4E81F4-68DC-0B81-56C2-3775D8D17B83}"/>
              </a:ext>
            </a:extLst>
          </p:cNvPr>
          <p:cNvSpPr>
            <a:spLocks noGrp="1"/>
          </p:cNvSpPr>
          <p:nvPr>
            <p:ph idx="1"/>
          </p:nvPr>
        </p:nvSpPr>
        <p:spPr>
          <a:xfrm>
            <a:off x="692727" y="1394691"/>
            <a:ext cx="10661073" cy="4782273"/>
          </a:xfrm>
        </p:spPr>
        <p:txBody>
          <a:bodyPr/>
          <a:lstStyle/>
          <a:p>
            <a:pPr marL="514350" indent="-514350">
              <a:buAutoNum type="arabicPeriod"/>
            </a:pPr>
            <a:r>
              <a:rPr lang="en-US" sz="2400" dirty="0">
                <a:solidFill>
                  <a:srgbClr val="002060"/>
                </a:solidFill>
                <a:latin typeface="Arial" panose="020B0604020202020204" pitchFamily="34" charset="0"/>
                <a:cs typeface="Arial" panose="020B0604020202020204" pitchFamily="34" charset="0"/>
              </a:rPr>
              <a:t>Continue calculating the spatial indicators for the infrastructure and socioeconomic factors (finished by this week):</a:t>
            </a:r>
          </a:p>
          <a:p>
            <a:pPr marL="514350" indent="-514350">
              <a:buAutoNum type="arabicPeriod"/>
            </a:pPr>
            <a:endParaRPr lang="en-US" sz="2400" dirty="0">
              <a:solidFill>
                <a:srgbClr val="002060"/>
              </a:solidFill>
              <a:latin typeface="Arial" panose="020B0604020202020204" pitchFamily="34" charset="0"/>
              <a:cs typeface="Arial" panose="020B0604020202020204" pitchFamily="34" charset="0"/>
            </a:endParaRPr>
          </a:p>
          <a:p>
            <a:pPr marL="514350" indent="-514350">
              <a:buAutoNum type="arabicPeriod"/>
            </a:pPr>
            <a:endParaRPr lang="en-US" sz="2400" dirty="0">
              <a:solidFill>
                <a:srgbClr val="002060"/>
              </a:solidFill>
              <a:latin typeface="Arial" panose="020B0604020202020204" pitchFamily="34" charset="0"/>
              <a:cs typeface="Arial" panose="020B0604020202020204" pitchFamily="34" charset="0"/>
            </a:endParaRPr>
          </a:p>
          <a:p>
            <a:pPr marL="514350" indent="-514350">
              <a:buAutoNum type="arabicPeriod"/>
            </a:pPr>
            <a:endParaRPr lang="en-US" sz="2400" dirty="0">
              <a:solidFill>
                <a:srgbClr val="002060"/>
              </a:solidFill>
              <a:latin typeface="Arial" panose="020B0604020202020204" pitchFamily="34" charset="0"/>
              <a:cs typeface="Arial" panose="020B0604020202020204" pitchFamily="34" charset="0"/>
            </a:endParaRPr>
          </a:p>
          <a:p>
            <a:pPr marL="514350" indent="-514350">
              <a:buAutoNum type="arabicPeriod"/>
            </a:pPr>
            <a:r>
              <a:rPr lang="en-US" sz="2400" dirty="0">
                <a:solidFill>
                  <a:srgbClr val="002060"/>
                </a:solidFill>
                <a:latin typeface="Arial" panose="020B0604020202020204" pitchFamily="34" charset="0"/>
                <a:cs typeface="Arial" panose="020B0604020202020204" pitchFamily="34" charset="0"/>
              </a:rPr>
              <a:t>Assign weights to different indicators through the discussion with stakeholders</a:t>
            </a:r>
          </a:p>
          <a:p>
            <a:pPr marL="514350" indent="-514350">
              <a:buAutoNum type="arabicPeriod"/>
            </a:pPr>
            <a:endParaRPr lang="en-US" sz="2400" dirty="0">
              <a:solidFill>
                <a:srgbClr val="002060"/>
              </a:solidFill>
              <a:latin typeface="Arial" panose="020B0604020202020204" pitchFamily="34" charset="0"/>
              <a:cs typeface="Arial" panose="020B0604020202020204" pitchFamily="34" charset="0"/>
            </a:endParaRPr>
          </a:p>
          <a:p>
            <a:pPr marL="514350" indent="-514350">
              <a:buAutoNum type="arabicPeriod"/>
            </a:pPr>
            <a:r>
              <a:rPr lang="en-US" sz="2400" dirty="0">
                <a:solidFill>
                  <a:srgbClr val="002060"/>
                </a:solidFill>
                <a:latin typeface="Arial" panose="020B0604020202020204" pitchFamily="34" charset="0"/>
                <a:cs typeface="Arial" panose="020B0604020202020204" pitchFamily="34" charset="0"/>
              </a:rPr>
              <a:t>Integrate all the weighted spatial indicators of different criteria. Calculate the mobility hub index to site mobility hubs.</a:t>
            </a:r>
          </a:p>
          <a:p>
            <a:pPr marL="0" indent="0">
              <a:buNone/>
            </a:pPr>
            <a:r>
              <a:rPr lang="en-US" dirty="0">
                <a:solidFill>
                  <a:srgbClr val="002060"/>
                </a:solidFill>
                <a:latin typeface="Arial" panose="020B0604020202020204" pitchFamily="34" charset="0"/>
                <a:cs typeface="Arial" panose="020B0604020202020204" pitchFamily="34" charset="0"/>
              </a:rPr>
              <a:t> </a:t>
            </a:r>
          </a:p>
        </p:txBody>
      </p:sp>
      <p:sp>
        <p:nvSpPr>
          <p:cNvPr id="3" name="TextBox 2">
            <a:extLst>
              <a:ext uri="{FF2B5EF4-FFF2-40B4-BE49-F238E27FC236}">
                <a16:creationId xmlns:a16="http://schemas.microsoft.com/office/drawing/2014/main" id="{73A014C8-4C9B-6FB9-B03B-968B081599DF}"/>
              </a:ext>
            </a:extLst>
          </p:cNvPr>
          <p:cNvSpPr txBox="1"/>
          <p:nvPr/>
        </p:nvSpPr>
        <p:spPr>
          <a:xfrm>
            <a:off x="1431635" y="2346036"/>
            <a:ext cx="8913091"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002060"/>
                </a:solidFill>
                <a:latin typeface="Arial" panose="020B0604020202020204" pitchFamily="34" charset="0"/>
                <a:cs typeface="Arial" panose="020B0604020202020204" pitchFamily="34" charset="0"/>
              </a:rPr>
              <a:t>Bicycle &amp; sidewalk length within the spatial unit</a:t>
            </a:r>
          </a:p>
          <a:p>
            <a:pPr marL="285750" indent="-285750">
              <a:buFont typeface="Wingdings" panose="05000000000000000000" pitchFamily="2" charset="2"/>
              <a:buChar char="Ø"/>
            </a:pPr>
            <a:r>
              <a:rPr lang="en-US" dirty="0">
                <a:solidFill>
                  <a:srgbClr val="002060"/>
                </a:solidFill>
                <a:latin typeface="Arial" panose="020B0604020202020204" pitchFamily="34" charset="0"/>
                <a:cs typeface="Arial" panose="020B0604020202020204" pitchFamily="34" charset="0"/>
              </a:rPr>
              <a:t>Average population &amp; number of jobs within the spatial unit </a:t>
            </a:r>
          </a:p>
        </p:txBody>
      </p:sp>
    </p:spTree>
    <p:extLst>
      <p:ext uri="{BB962C8B-B14F-4D97-AF65-F5344CB8AC3E}">
        <p14:creationId xmlns:p14="http://schemas.microsoft.com/office/powerpoint/2010/main" val="658872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E4CC-E51A-57A9-1912-F7341F44BC00}"/>
              </a:ext>
            </a:extLst>
          </p:cNvPr>
          <p:cNvSpPr>
            <a:spLocks noGrp="1"/>
          </p:cNvSpPr>
          <p:nvPr>
            <p:ph type="title"/>
          </p:nvPr>
        </p:nvSpPr>
        <p:spPr>
          <a:xfrm>
            <a:off x="838200" y="282803"/>
            <a:ext cx="10515600" cy="974148"/>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Initial thoughts of weighting scheme</a:t>
            </a:r>
          </a:p>
        </p:txBody>
      </p:sp>
      <p:pic>
        <p:nvPicPr>
          <p:cNvPr id="21" name="Picture 20">
            <a:extLst>
              <a:ext uri="{FF2B5EF4-FFF2-40B4-BE49-F238E27FC236}">
                <a16:creationId xmlns:a16="http://schemas.microsoft.com/office/drawing/2014/main" id="{0C8B77D3-945A-0EEC-29E9-288BC69D9F4E}"/>
              </a:ext>
            </a:extLst>
          </p:cNvPr>
          <p:cNvPicPr>
            <a:picLocks noChangeAspect="1"/>
          </p:cNvPicPr>
          <p:nvPr/>
        </p:nvPicPr>
        <p:blipFill>
          <a:blip r:embed="rId3"/>
          <a:stretch>
            <a:fillRect/>
          </a:stretch>
        </p:blipFill>
        <p:spPr>
          <a:xfrm>
            <a:off x="681938" y="1256951"/>
            <a:ext cx="10450785" cy="4704578"/>
          </a:xfrm>
          <a:prstGeom prst="rect">
            <a:avLst/>
          </a:prstGeom>
        </p:spPr>
      </p:pic>
    </p:spTree>
    <p:extLst>
      <p:ext uri="{BB962C8B-B14F-4D97-AF65-F5344CB8AC3E}">
        <p14:creationId xmlns:p14="http://schemas.microsoft.com/office/powerpoint/2010/main" val="1114346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F3B29-BD13-12E2-1BF5-BCD4DA8D6DB4}"/>
              </a:ext>
            </a:extLst>
          </p:cNvPr>
          <p:cNvSpPr>
            <a:spLocks noGrp="1"/>
          </p:cNvSpPr>
          <p:nvPr>
            <p:ph type="ctrTitle"/>
          </p:nvPr>
        </p:nvSpPr>
        <p:spPr>
          <a:xfrm>
            <a:off x="5666138" y="2020395"/>
            <a:ext cx="6287310" cy="2387600"/>
          </a:xfrm>
        </p:spPr>
        <p:txBody>
          <a:bodyPr>
            <a:normAutofit fontScale="90000"/>
          </a:bodyPr>
          <a:lstStyle/>
          <a:p>
            <a:r>
              <a:rPr lang="en-US" sz="7300" b="1" dirty="0">
                <a:solidFill>
                  <a:srgbClr val="002060"/>
                </a:solidFill>
                <a:latin typeface="Arial" panose="020B0604020202020204" pitchFamily="34" charset="0"/>
                <a:cs typeface="Arial" panose="020B0604020202020204" pitchFamily="34" charset="0"/>
              </a:rPr>
              <a:t>Thanks!</a:t>
            </a:r>
            <a:br>
              <a:rPr lang="en-US" b="1" dirty="0">
                <a:solidFill>
                  <a:srgbClr val="002060"/>
                </a:solidFill>
                <a:latin typeface="Arial" panose="020B0604020202020204" pitchFamily="34" charset="0"/>
                <a:cs typeface="Arial" panose="020B0604020202020204" pitchFamily="34" charset="0"/>
              </a:rPr>
            </a:br>
            <a:r>
              <a:rPr lang="en-US" sz="4000" b="1" dirty="0">
                <a:solidFill>
                  <a:srgbClr val="002060"/>
                </a:solidFill>
                <a:latin typeface="Arial" panose="020B0604020202020204" pitchFamily="34" charset="0"/>
                <a:cs typeface="Arial" panose="020B0604020202020204" pitchFamily="34" charset="0"/>
              </a:rPr>
              <a:t>Q&amp;A</a:t>
            </a:r>
            <a:br>
              <a:rPr lang="en-US" b="1" dirty="0">
                <a:solidFill>
                  <a:srgbClr val="002060"/>
                </a:solidFill>
                <a:latin typeface="Arial" panose="020B0604020202020204" pitchFamily="34" charset="0"/>
                <a:cs typeface="Arial" panose="020B0604020202020204" pitchFamily="34" charset="0"/>
              </a:rPr>
            </a:br>
            <a:endParaRPr lang="en-US" b="1" dirty="0">
              <a:solidFill>
                <a:srgbClr val="002060"/>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1CEEF45-07A9-E56D-C9D5-167F713D134B}"/>
              </a:ext>
            </a:extLst>
          </p:cNvPr>
          <p:cNvSpPr>
            <a:spLocks noGrp="1"/>
          </p:cNvSpPr>
          <p:nvPr>
            <p:ph type="subTitle" idx="1"/>
          </p:nvPr>
        </p:nvSpPr>
        <p:spPr>
          <a:xfrm>
            <a:off x="5533932" y="3903385"/>
            <a:ext cx="6551721" cy="1655762"/>
          </a:xfrm>
        </p:spPr>
        <p:txBody>
          <a:bodyPr>
            <a:normAutofit/>
          </a:bodyPr>
          <a:lstStyle/>
          <a:p>
            <a:r>
              <a:rPr lang="en-US" sz="2000" dirty="0">
                <a:solidFill>
                  <a:srgbClr val="002060"/>
                </a:solidFill>
                <a:latin typeface="Arial" panose="020B0604020202020204" pitchFamily="34" charset="0"/>
                <a:cs typeface="Arial" panose="020B0604020202020204" pitchFamily="34" charset="0"/>
              </a:rPr>
              <a:t>‘Kelly’ Anran Zheng</a:t>
            </a:r>
          </a:p>
          <a:p>
            <a:r>
              <a:rPr lang="en-US" sz="2000" dirty="0">
                <a:solidFill>
                  <a:srgbClr val="002060"/>
                </a:solidFill>
                <a:latin typeface="Arial" panose="020B0604020202020204" pitchFamily="34" charset="0"/>
                <a:cs typeface="Arial" panose="020B0604020202020204" pitchFamily="34" charset="0"/>
              </a:rPr>
              <a:t>anranzheng@ufl.edu</a:t>
            </a:r>
          </a:p>
        </p:txBody>
      </p:sp>
      <p:pic>
        <p:nvPicPr>
          <p:cNvPr id="7" name="Picture 6">
            <a:extLst>
              <a:ext uri="{FF2B5EF4-FFF2-40B4-BE49-F238E27FC236}">
                <a16:creationId xmlns:a16="http://schemas.microsoft.com/office/drawing/2014/main" id="{015C9143-73A1-74F4-DDAC-C815DC01D2E3}"/>
              </a:ext>
            </a:extLst>
          </p:cNvPr>
          <p:cNvPicPr>
            <a:picLocks noChangeAspect="1"/>
          </p:cNvPicPr>
          <p:nvPr/>
        </p:nvPicPr>
        <p:blipFill>
          <a:blip r:embed="rId3"/>
          <a:stretch>
            <a:fillRect/>
          </a:stretch>
        </p:blipFill>
        <p:spPr>
          <a:xfrm>
            <a:off x="462278" y="1298853"/>
            <a:ext cx="5476703" cy="4290008"/>
          </a:xfrm>
          <a:prstGeom prst="rect">
            <a:avLst/>
          </a:prstGeom>
          <a:ln>
            <a:noFill/>
          </a:ln>
          <a:effectLst>
            <a:softEdge rad="112500"/>
          </a:effectLst>
        </p:spPr>
      </p:pic>
      <p:pic>
        <p:nvPicPr>
          <p:cNvPr id="9" name="Picture 8">
            <a:extLst>
              <a:ext uri="{FF2B5EF4-FFF2-40B4-BE49-F238E27FC236}">
                <a16:creationId xmlns:a16="http://schemas.microsoft.com/office/drawing/2014/main" id="{3A94755F-2B86-A322-AF62-88708CD5EF23}"/>
              </a:ext>
            </a:extLst>
          </p:cNvPr>
          <p:cNvPicPr>
            <a:picLocks noChangeAspect="1"/>
          </p:cNvPicPr>
          <p:nvPr/>
        </p:nvPicPr>
        <p:blipFill>
          <a:blip r:embed="rId4"/>
          <a:stretch>
            <a:fillRect/>
          </a:stretch>
        </p:blipFill>
        <p:spPr>
          <a:xfrm>
            <a:off x="10470563" y="5897848"/>
            <a:ext cx="1463167" cy="731583"/>
          </a:xfrm>
          <a:prstGeom prst="rect">
            <a:avLst/>
          </a:prstGeom>
        </p:spPr>
      </p:pic>
      <p:pic>
        <p:nvPicPr>
          <p:cNvPr id="13" name="Picture 12">
            <a:extLst>
              <a:ext uri="{FF2B5EF4-FFF2-40B4-BE49-F238E27FC236}">
                <a16:creationId xmlns:a16="http://schemas.microsoft.com/office/drawing/2014/main" id="{455B555A-D541-290F-F7B8-27A67DD43FD9}"/>
              </a:ext>
            </a:extLst>
          </p:cNvPr>
          <p:cNvPicPr>
            <a:picLocks noChangeAspect="1"/>
          </p:cNvPicPr>
          <p:nvPr/>
        </p:nvPicPr>
        <p:blipFill>
          <a:blip r:embed="rId5"/>
          <a:stretch>
            <a:fillRect/>
          </a:stretch>
        </p:blipFill>
        <p:spPr>
          <a:xfrm>
            <a:off x="8275320" y="5911110"/>
            <a:ext cx="2195243" cy="718321"/>
          </a:xfrm>
          <a:prstGeom prst="rect">
            <a:avLst/>
          </a:prstGeom>
        </p:spPr>
      </p:pic>
    </p:spTree>
    <p:extLst>
      <p:ext uri="{BB962C8B-B14F-4D97-AF65-F5344CB8AC3E}">
        <p14:creationId xmlns:p14="http://schemas.microsoft.com/office/powerpoint/2010/main" val="1448042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BC2-21CF-A87C-A001-9FDDA9B2590A}"/>
              </a:ext>
            </a:extLst>
          </p:cNvPr>
          <p:cNvSpPr>
            <a:spLocks noGrp="1"/>
          </p:cNvSpPr>
          <p:nvPr>
            <p:ph type="title"/>
          </p:nvPr>
        </p:nvSpPr>
        <p:spPr>
          <a:xfrm>
            <a:off x="838200" y="315257"/>
            <a:ext cx="10515600" cy="994410"/>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What are mobility hubs?</a:t>
            </a:r>
          </a:p>
        </p:txBody>
      </p:sp>
      <p:sp>
        <p:nvSpPr>
          <p:cNvPr id="3" name="Content Placeholder 2">
            <a:extLst>
              <a:ext uri="{FF2B5EF4-FFF2-40B4-BE49-F238E27FC236}">
                <a16:creationId xmlns:a16="http://schemas.microsoft.com/office/drawing/2014/main" id="{A0FF971E-6F48-3EA5-5CBF-DEB1DE55C399}"/>
              </a:ext>
            </a:extLst>
          </p:cNvPr>
          <p:cNvSpPr>
            <a:spLocks noGrp="1"/>
          </p:cNvSpPr>
          <p:nvPr>
            <p:ph idx="1"/>
          </p:nvPr>
        </p:nvSpPr>
        <p:spPr>
          <a:xfrm>
            <a:off x="659130" y="1423035"/>
            <a:ext cx="10953750" cy="4011930"/>
          </a:xfrm>
        </p:spPr>
        <p:txBody>
          <a:bodyPr/>
          <a:lstStyle/>
          <a:p>
            <a:r>
              <a:rPr lang="en-US" dirty="0">
                <a:solidFill>
                  <a:srgbClr val="002060"/>
                </a:solidFill>
                <a:latin typeface="Arial" panose="020B0604020202020204" pitchFamily="34" charset="0"/>
                <a:cs typeface="Arial" panose="020B0604020202020204" pitchFamily="34" charset="0"/>
              </a:rPr>
              <a:t>A platform where people can connect to multiple modes of transportation to make their trip safe, convenient and reliable. </a:t>
            </a:r>
          </a:p>
          <a:p>
            <a:pPr marL="0" indent="0">
              <a:buNone/>
            </a:pPr>
            <a:endParaRPr lang="en-US" dirty="0">
              <a:solidFill>
                <a:srgbClr val="002060"/>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109A4F7-DF77-7F29-E670-11DC61F81E2A}"/>
              </a:ext>
            </a:extLst>
          </p:cNvPr>
          <p:cNvSpPr txBox="1"/>
          <p:nvPr/>
        </p:nvSpPr>
        <p:spPr>
          <a:xfrm>
            <a:off x="6401708" y="5800725"/>
            <a:ext cx="4952092" cy="584775"/>
          </a:xfrm>
          <a:prstGeom prst="rect">
            <a:avLst/>
          </a:prstGeom>
          <a:noFill/>
        </p:spPr>
        <p:txBody>
          <a:bodyPr wrap="square" rtlCol="0">
            <a:spAutoFit/>
          </a:bodyPr>
          <a:lstStyle/>
          <a:p>
            <a:r>
              <a:rPr lang="en-US" sz="1600" dirty="0">
                <a:solidFill>
                  <a:srgbClr val="002060"/>
                </a:solidFill>
                <a:latin typeface="Arial" panose="020B0604020202020204" pitchFamily="34" charset="0"/>
                <a:cs typeface="Arial" panose="020B0604020202020204" pitchFamily="34" charset="0"/>
              </a:rPr>
              <a:t>Example: A small mobility hub in Berlin (</a:t>
            </a:r>
            <a:r>
              <a:rPr lang="en-US" sz="1600" dirty="0">
                <a:solidFill>
                  <a:srgbClr val="002060"/>
                </a:solidFill>
                <a:latin typeface="Arial" panose="020B0604020202020204" pitchFamily="34" charset="0"/>
                <a:cs typeface="Arial" panose="020B0604020202020204" pitchFamily="34" charset="0"/>
                <a:hlinkClick r:id="rId3"/>
              </a:rPr>
              <a:t>Source: </a:t>
            </a:r>
            <a:r>
              <a:rPr lang="en-US" sz="1600" dirty="0" err="1">
                <a:solidFill>
                  <a:srgbClr val="002060"/>
                </a:solidFill>
                <a:latin typeface="Arial" panose="020B0604020202020204" pitchFamily="34" charset="0"/>
                <a:cs typeface="Arial" panose="020B0604020202020204" pitchFamily="34" charset="0"/>
                <a:hlinkClick r:id="rId3"/>
              </a:rPr>
              <a:t>Traif</a:t>
            </a:r>
            <a:r>
              <a:rPr lang="en-US" sz="1600" dirty="0">
                <a:solidFill>
                  <a:srgbClr val="002060"/>
                </a:solidFill>
                <a:latin typeface="Arial" panose="020B0604020202020204" pitchFamily="34" charset="0"/>
                <a:cs typeface="Arial" panose="020B0604020202020204" pitchFamily="34" charset="0"/>
                <a:hlinkClick r:id="rId3"/>
              </a:rPr>
              <a:t>, 2021</a:t>
            </a:r>
            <a:r>
              <a:rPr lang="en-US" sz="1600" dirty="0">
                <a:solidFill>
                  <a:srgbClr val="002060"/>
                </a:solidFill>
                <a:latin typeface="Arial" panose="020B0604020202020204" pitchFamily="34" charset="0"/>
                <a:cs typeface="Arial" panose="020B0604020202020204" pitchFamily="34" charset="0"/>
              </a:rPr>
              <a:t>) </a:t>
            </a:r>
            <a:endParaRPr lang="en-US" sz="1600" dirty="0">
              <a:latin typeface="Arial" panose="020B0604020202020204" pitchFamily="34" charset="0"/>
              <a:cs typeface="Arial" panose="020B0604020202020204" pitchFamily="34" charset="0"/>
            </a:endParaRPr>
          </a:p>
        </p:txBody>
      </p:sp>
      <p:pic>
        <p:nvPicPr>
          <p:cNvPr id="1026" name="Picture 1" descr="Sketch of a small mobility hub ">
            <a:extLst>
              <a:ext uri="{FF2B5EF4-FFF2-40B4-BE49-F238E27FC236}">
                <a16:creationId xmlns:a16="http://schemas.microsoft.com/office/drawing/2014/main" id="{2FE440D5-3595-13DA-CB19-3562094A5F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2541896"/>
            <a:ext cx="4533901" cy="30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BC810C01-2F68-D08B-44B0-9242EC9CEF74}"/>
              </a:ext>
            </a:extLst>
          </p:cNvPr>
          <p:cNvSpPr txBox="1"/>
          <p:nvPr/>
        </p:nvSpPr>
        <p:spPr>
          <a:xfrm>
            <a:off x="1247773" y="5819052"/>
            <a:ext cx="4215767" cy="830997"/>
          </a:xfrm>
          <a:prstGeom prst="rect">
            <a:avLst/>
          </a:prstGeom>
          <a:noFill/>
        </p:spPr>
        <p:txBody>
          <a:bodyPr wrap="square" rtlCol="0">
            <a:spAutoFit/>
          </a:bodyPr>
          <a:lstStyle/>
          <a:p>
            <a:r>
              <a:rPr lang="en-US" sz="1600" dirty="0">
                <a:solidFill>
                  <a:srgbClr val="002060"/>
                </a:solidFill>
                <a:effectLst/>
                <a:latin typeface="Arial" panose="020B0604020202020204" pitchFamily="34" charset="0"/>
                <a:ea typeface="Times New Roman" panose="02020603050405020304" pitchFamily="18" charset="0"/>
              </a:rPr>
              <a:t>A sketch of a mobility hub that integrates public transit and shared </a:t>
            </a:r>
            <a:r>
              <a:rPr lang="en-US" sz="1600" dirty="0" err="1">
                <a:solidFill>
                  <a:srgbClr val="002060"/>
                </a:solidFill>
                <a:effectLst/>
                <a:latin typeface="Arial" panose="020B0604020202020204" pitchFamily="34" charset="0"/>
                <a:ea typeface="Times New Roman" panose="02020603050405020304" pitchFamily="18" charset="0"/>
              </a:rPr>
              <a:t>micromobility</a:t>
            </a:r>
            <a:r>
              <a:rPr lang="en-US" sz="1600" dirty="0">
                <a:solidFill>
                  <a:srgbClr val="002060"/>
                </a:solidFill>
                <a:effectLst/>
                <a:latin typeface="Arial" panose="020B0604020202020204" pitchFamily="34" charset="0"/>
                <a:ea typeface="Times New Roman" panose="02020603050405020304" pitchFamily="18" charset="0"/>
              </a:rPr>
              <a:t> (</a:t>
            </a:r>
            <a:r>
              <a:rPr lang="en-US" sz="1600" dirty="0">
                <a:solidFill>
                  <a:srgbClr val="002060"/>
                </a:solidFill>
                <a:effectLst/>
                <a:latin typeface="Arial" panose="020B0604020202020204" pitchFamily="34" charset="0"/>
                <a:ea typeface="Times New Roman" panose="02020603050405020304" pitchFamily="18" charset="0"/>
                <a:hlinkClick r:id="rId5"/>
              </a:rPr>
              <a:t>Source: </a:t>
            </a:r>
            <a:r>
              <a:rPr lang="en-US" sz="1600" dirty="0" err="1">
                <a:solidFill>
                  <a:srgbClr val="002060"/>
                </a:solidFill>
                <a:effectLst/>
                <a:latin typeface="Arial" panose="020B0604020202020204" pitchFamily="34" charset="0"/>
                <a:ea typeface="Times New Roman" panose="02020603050405020304" pitchFamily="18" charset="0"/>
                <a:hlinkClick r:id="rId5"/>
              </a:rPr>
              <a:t>CoMoUK</a:t>
            </a:r>
            <a:r>
              <a:rPr lang="en-US" sz="1600" dirty="0">
                <a:solidFill>
                  <a:srgbClr val="002060"/>
                </a:solidFill>
                <a:latin typeface="Arial" panose="020B0604020202020204" pitchFamily="34" charset="0"/>
                <a:ea typeface="Times New Roman" panose="02020603050405020304" pitchFamily="18" charset="0"/>
                <a:hlinkClick r:id="rId5"/>
              </a:rPr>
              <a:t>, </a:t>
            </a:r>
            <a:r>
              <a:rPr lang="en-US" sz="1600" dirty="0">
                <a:solidFill>
                  <a:srgbClr val="002060"/>
                </a:solidFill>
                <a:effectLst/>
                <a:latin typeface="Arial" panose="020B0604020202020204" pitchFamily="34" charset="0"/>
                <a:ea typeface="Times New Roman" panose="02020603050405020304" pitchFamily="18" charset="0"/>
                <a:hlinkClick r:id="rId5"/>
              </a:rPr>
              <a:t>2021</a:t>
            </a:r>
            <a:r>
              <a:rPr lang="en-US" sz="1600" dirty="0">
                <a:solidFill>
                  <a:srgbClr val="002060"/>
                </a:solidFill>
                <a:effectLst/>
                <a:latin typeface="Arial" panose="020B0604020202020204" pitchFamily="34" charset="0"/>
                <a:ea typeface="Times New Roman" panose="02020603050405020304" pitchFamily="18" charset="0"/>
              </a:rPr>
              <a:t>) </a:t>
            </a:r>
            <a:endParaRPr lang="en-US" sz="1600" dirty="0">
              <a:solidFill>
                <a:srgbClr val="002060"/>
              </a:solidFill>
            </a:endParaRPr>
          </a:p>
        </p:txBody>
      </p:sp>
      <p:pic>
        <p:nvPicPr>
          <p:cNvPr id="20" name="Picture 19">
            <a:extLst>
              <a:ext uri="{FF2B5EF4-FFF2-40B4-BE49-F238E27FC236}">
                <a16:creationId xmlns:a16="http://schemas.microsoft.com/office/drawing/2014/main" id="{CBFED6B9-48F6-A45D-9940-C07CA856EEB7}"/>
              </a:ext>
            </a:extLst>
          </p:cNvPr>
          <p:cNvPicPr>
            <a:picLocks noChangeAspect="1"/>
          </p:cNvPicPr>
          <p:nvPr/>
        </p:nvPicPr>
        <p:blipFill>
          <a:blip r:embed="rId6"/>
          <a:stretch>
            <a:fillRect/>
          </a:stretch>
        </p:blipFill>
        <p:spPr>
          <a:xfrm>
            <a:off x="6602819" y="2541896"/>
            <a:ext cx="4080271" cy="2960618"/>
          </a:xfrm>
          <a:prstGeom prst="rect">
            <a:avLst/>
          </a:prstGeom>
        </p:spPr>
      </p:pic>
    </p:spTree>
    <p:extLst>
      <p:ext uri="{BB962C8B-B14F-4D97-AF65-F5344CB8AC3E}">
        <p14:creationId xmlns:p14="http://schemas.microsoft.com/office/powerpoint/2010/main" val="2499566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BC2-21CF-A87C-A001-9FDDA9B2590A}"/>
              </a:ext>
            </a:extLst>
          </p:cNvPr>
          <p:cNvSpPr>
            <a:spLocks noGrp="1"/>
          </p:cNvSpPr>
          <p:nvPr>
            <p:ph type="title"/>
          </p:nvPr>
        </p:nvSpPr>
        <p:spPr>
          <a:xfrm>
            <a:off x="838200" y="384825"/>
            <a:ext cx="10515600" cy="994410"/>
          </a:xfrm>
        </p:spPr>
        <p:txBody>
          <a:bodyPr/>
          <a:lstStyle/>
          <a:p>
            <a:r>
              <a:rPr lang="en-US" dirty="0">
                <a:solidFill>
                  <a:srgbClr val="002060"/>
                </a:solidFill>
                <a:latin typeface="Arial" panose="020B0604020202020204" pitchFamily="34" charset="0"/>
                <a:cs typeface="Arial" panose="020B0604020202020204" pitchFamily="34" charset="0"/>
              </a:rPr>
              <a:t>Why need to site mobility hubs?</a:t>
            </a:r>
          </a:p>
        </p:txBody>
      </p:sp>
      <p:pic>
        <p:nvPicPr>
          <p:cNvPr id="7" name="Content Placeholder 6">
            <a:extLst>
              <a:ext uri="{FF2B5EF4-FFF2-40B4-BE49-F238E27FC236}">
                <a16:creationId xmlns:a16="http://schemas.microsoft.com/office/drawing/2014/main" id="{914F1E19-F381-72EB-5A99-2B0DED0E51A6}"/>
              </a:ext>
            </a:extLst>
          </p:cNvPr>
          <p:cNvPicPr>
            <a:picLocks noGrp="1" noChangeAspect="1"/>
          </p:cNvPicPr>
          <p:nvPr>
            <p:ph idx="1"/>
          </p:nvPr>
        </p:nvPicPr>
        <p:blipFill>
          <a:blip r:embed="rId2"/>
          <a:stretch>
            <a:fillRect/>
          </a:stretch>
        </p:blipFill>
        <p:spPr>
          <a:xfrm>
            <a:off x="634226" y="4605096"/>
            <a:ext cx="1199398" cy="1117792"/>
          </a:xfrm>
        </p:spPr>
      </p:pic>
      <p:pic>
        <p:nvPicPr>
          <p:cNvPr id="9" name="Picture 8">
            <a:extLst>
              <a:ext uri="{FF2B5EF4-FFF2-40B4-BE49-F238E27FC236}">
                <a16:creationId xmlns:a16="http://schemas.microsoft.com/office/drawing/2014/main" id="{915B1163-BBCE-4834-863E-51376FF156FA}"/>
              </a:ext>
            </a:extLst>
          </p:cNvPr>
          <p:cNvPicPr>
            <a:picLocks noChangeAspect="1"/>
          </p:cNvPicPr>
          <p:nvPr/>
        </p:nvPicPr>
        <p:blipFill>
          <a:blip r:embed="rId3"/>
          <a:stretch>
            <a:fillRect/>
          </a:stretch>
        </p:blipFill>
        <p:spPr>
          <a:xfrm>
            <a:off x="634225" y="3117997"/>
            <a:ext cx="1187523" cy="1117792"/>
          </a:xfrm>
          <a:prstGeom prst="rect">
            <a:avLst/>
          </a:prstGeom>
        </p:spPr>
      </p:pic>
      <p:pic>
        <p:nvPicPr>
          <p:cNvPr id="11" name="Picture 10">
            <a:extLst>
              <a:ext uri="{FF2B5EF4-FFF2-40B4-BE49-F238E27FC236}">
                <a16:creationId xmlns:a16="http://schemas.microsoft.com/office/drawing/2014/main" id="{009FFE67-3393-CDBC-2409-E03ECE291608}"/>
              </a:ext>
            </a:extLst>
          </p:cNvPr>
          <p:cNvPicPr>
            <a:picLocks noChangeAspect="1"/>
          </p:cNvPicPr>
          <p:nvPr/>
        </p:nvPicPr>
        <p:blipFill>
          <a:blip r:embed="rId4"/>
          <a:stretch>
            <a:fillRect/>
          </a:stretch>
        </p:blipFill>
        <p:spPr>
          <a:xfrm>
            <a:off x="634227" y="1775276"/>
            <a:ext cx="1187522" cy="1175279"/>
          </a:xfrm>
          <a:prstGeom prst="rect">
            <a:avLst/>
          </a:prstGeom>
        </p:spPr>
      </p:pic>
      <p:sp>
        <p:nvSpPr>
          <p:cNvPr id="12" name="TextBox 11">
            <a:extLst>
              <a:ext uri="{FF2B5EF4-FFF2-40B4-BE49-F238E27FC236}">
                <a16:creationId xmlns:a16="http://schemas.microsoft.com/office/drawing/2014/main" id="{D498605B-9FBB-7CE0-BA2D-D4F1785F4ABE}"/>
              </a:ext>
            </a:extLst>
          </p:cNvPr>
          <p:cNvSpPr txBox="1"/>
          <p:nvPr/>
        </p:nvSpPr>
        <p:spPr>
          <a:xfrm>
            <a:off x="1923738" y="1962805"/>
            <a:ext cx="4850039" cy="707886"/>
          </a:xfrm>
          <a:prstGeom prst="rect">
            <a:avLst/>
          </a:prstGeom>
          <a:noFill/>
        </p:spPr>
        <p:txBody>
          <a:bodyPr wrap="square" rtlCol="0">
            <a:spAutoFit/>
          </a:bodyPr>
          <a:lstStyle/>
          <a:p>
            <a:r>
              <a:rPr lang="en-US" sz="2000" b="1" dirty="0">
                <a:solidFill>
                  <a:srgbClr val="002060"/>
                </a:solidFill>
                <a:latin typeface="Arial" panose="020B0604020202020204" pitchFamily="34" charset="0"/>
                <a:cs typeface="Arial" panose="020B0604020202020204" pitchFamily="34" charset="0"/>
              </a:rPr>
              <a:t>Provide transit supply and serve multimodal travel needs</a:t>
            </a:r>
          </a:p>
        </p:txBody>
      </p:sp>
      <p:sp>
        <p:nvSpPr>
          <p:cNvPr id="13" name="TextBox 12">
            <a:extLst>
              <a:ext uri="{FF2B5EF4-FFF2-40B4-BE49-F238E27FC236}">
                <a16:creationId xmlns:a16="http://schemas.microsoft.com/office/drawing/2014/main" id="{CE883C1D-18CA-C06C-54E7-671F1EA24392}"/>
              </a:ext>
            </a:extLst>
          </p:cNvPr>
          <p:cNvSpPr txBox="1"/>
          <p:nvPr/>
        </p:nvSpPr>
        <p:spPr>
          <a:xfrm>
            <a:off x="1923739" y="3429000"/>
            <a:ext cx="4759586" cy="707886"/>
          </a:xfrm>
          <a:prstGeom prst="rect">
            <a:avLst/>
          </a:prstGeom>
          <a:noFill/>
        </p:spPr>
        <p:txBody>
          <a:bodyPr wrap="square" rtlCol="0">
            <a:spAutoFit/>
          </a:bodyPr>
          <a:lstStyle/>
          <a:p>
            <a:r>
              <a:rPr lang="en-US" sz="2000" b="1" dirty="0">
                <a:solidFill>
                  <a:srgbClr val="002060"/>
                </a:solidFill>
                <a:latin typeface="Arial" panose="020B0604020202020204" pitchFamily="34" charset="0"/>
                <a:cs typeface="Arial" panose="020B0604020202020204" pitchFamily="34" charset="0"/>
              </a:rPr>
              <a:t>Enhance first-/last-mile connectivity and facilitate transfers</a:t>
            </a:r>
          </a:p>
        </p:txBody>
      </p:sp>
      <p:sp>
        <p:nvSpPr>
          <p:cNvPr id="14" name="TextBox 13">
            <a:extLst>
              <a:ext uri="{FF2B5EF4-FFF2-40B4-BE49-F238E27FC236}">
                <a16:creationId xmlns:a16="http://schemas.microsoft.com/office/drawing/2014/main" id="{C67D2100-31C3-E342-5ED6-D78077449756}"/>
              </a:ext>
            </a:extLst>
          </p:cNvPr>
          <p:cNvSpPr txBox="1"/>
          <p:nvPr/>
        </p:nvSpPr>
        <p:spPr>
          <a:xfrm>
            <a:off x="1923739" y="4895195"/>
            <a:ext cx="5042376" cy="707886"/>
          </a:xfrm>
          <a:prstGeom prst="rect">
            <a:avLst/>
          </a:prstGeom>
          <a:noFill/>
        </p:spPr>
        <p:txBody>
          <a:bodyPr wrap="square" rtlCol="0">
            <a:spAutoFit/>
          </a:bodyPr>
          <a:lstStyle/>
          <a:p>
            <a:r>
              <a:rPr lang="en-US" sz="2000" b="1" dirty="0">
                <a:solidFill>
                  <a:srgbClr val="002060"/>
                </a:solidFill>
                <a:latin typeface="Arial" panose="020B0604020202020204" pitchFamily="34" charset="0"/>
                <a:cs typeface="Arial" panose="020B0604020202020204" pitchFamily="34" charset="0"/>
              </a:rPr>
              <a:t>Achieve equitable accessibility for all people  </a:t>
            </a:r>
          </a:p>
        </p:txBody>
      </p:sp>
      <p:pic>
        <p:nvPicPr>
          <p:cNvPr id="15" name="Picture 14">
            <a:extLst>
              <a:ext uri="{FF2B5EF4-FFF2-40B4-BE49-F238E27FC236}">
                <a16:creationId xmlns:a16="http://schemas.microsoft.com/office/drawing/2014/main" id="{5ED8FB7C-535F-0FB7-D259-5DCE582546FF}"/>
              </a:ext>
            </a:extLst>
          </p:cNvPr>
          <p:cNvPicPr>
            <a:picLocks noChangeAspect="1"/>
          </p:cNvPicPr>
          <p:nvPr/>
        </p:nvPicPr>
        <p:blipFill>
          <a:blip r:embed="rId5"/>
          <a:stretch>
            <a:fillRect/>
          </a:stretch>
        </p:blipFill>
        <p:spPr>
          <a:xfrm>
            <a:off x="6699427" y="1962805"/>
            <a:ext cx="5075630" cy="2932390"/>
          </a:xfrm>
          <a:prstGeom prst="rect">
            <a:avLst/>
          </a:prstGeom>
        </p:spPr>
      </p:pic>
      <p:sp>
        <p:nvSpPr>
          <p:cNvPr id="18" name="TextBox 17">
            <a:extLst>
              <a:ext uri="{FF2B5EF4-FFF2-40B4-BE49-F238E27FC236}">
                <a16:creationId xmlns:a16="http://schemas.microsoft.com/office/drawing/2014/main" id="{C6756DF7-924C-F305-1EBE-448203D65367}"/>
              </a:ext>
            </a:extLst>
          </p:cNvPr>
          <p:cNvSpPr txBox="1"/>
          <p:nvPr/>
        </p:nvSpPr>
        <p:spPr>
          <a:xfrm>
            <a:off x="7406642" y="4993369"/>
            <a:ext cx="4693881" cy="584775"/>
          </a:xfrm>
          <a:prstGeom prst="rect">
            <a:avLst/>
          </a:prstGeom>
          <a:noFill/>
        </p:spPr>
        <p:txBody>
          <a:bodyPr wrap="square" rtlCol="0">
            <a:spAutoFit/>
          </a:bodyPr>
          <a:lstStyle/>
          <a:p>
            <a:r>
              <a:rPr lang="en-US" sz="1600" dirty="0">
                <a:solidFill>
                  <a:srgbClr val="002060"/>
                </a:solidFill>
                <a:latin typeface="Arial" panose="020B0604020202020204" pitchFamily="34" charset="0"/>
                <a:cs typeface="Arial" panose="020B0604020202020204" pitchFamily="34" charset="0"/>
              </a:rPr>
              <a:t>An ideal mobility hub should include these features (</a:t>
            </a:r>
            <a:r>
              <a:rPr lang="en-US" sz="1600" dirty="0">
                <a:solidFill>
                  <a:srgbClr val="002060"/>
                </a:solidFill>
                <a:latin typeface="Arial" panose="020B0604020202020204" pitchFamily="34" charset="0"/>
                <a:cs typeface="Arial" panose="020B0604020202020204" pitchFamily="34" charset="0"/>
                <a:hlinkClick r:id="rId6"/>
              </a:rPr>
              <a:t>Source: City of Boston</a:t>
            </a:r>
            <a:r>
              <a:rPr lang="en-US" sz="1600" dirty="0">
                <a:solidFill>
                  <a:srgbClr val="002060"/>
                </a:solidFill>
                <a:latin typeface="Arial" panose="020B0604020202020204" pitchFamily="34" charset="0"/>
                <a:cs typeface="Arial" panose="020B0604020202020204" pitchFamily="34" charset="0"/>
              </a:rPr>
              <a:t>) </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2620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7D13A-4455-EB07-367C-3475CEE30534}"/>
              </a:ext>
            </a:extLst>
          </p:cNvPr>
          <p:cNvSpPr>
            <a:spLocks noGrp="1"/>
          </p:cNvSpPr>
          <p:nvPr>
            <p:ph type="title"/>
          </p:nvPr>
        </p:nvSpPr>
        <p:spPr/>
        <p:txBody>
          <a:bodyPr/>
          <a:lstStyle/>
          <a:p>
            <a:r>
              <a:rPr lang="en-US" dirty="0">
                <a:solidFill>
                  <a:srgbClr val="002060"/>
                </a:solidFill>
                <a:latin typeface="Arial" panose="020B0604020202020204" pitchFamily="34" charset="0"/>
                <a:cs typeface="Arial" panose="020B0604020202020204" pitchFamily="34" charset="0"/>
              </a:rPr>
              <a:t>Project Objectives</a:t>
            </a:r>
          </a:p>
        </p:txBody>
      </p:sp>
      <p:sp>
        <p:nvSpPr>
          <p:cNvPr id="3" name="Content Placeholder 2">
            <a:extLst>
              <a:ext uri="{FF2B5EF4-FFF2-40B4-BE49-F238E27FC236}">
                <a16:creationId xmlns:a16="http://schemas.microsoft.com/office/drawing/2014/main" id="{69CEC62E-D2E0-895E-A0D5-C1741E4E1735}"/>
              </a:ext>
            </a:extLst>
          </p:cNvPr>
          <p:cNvSpPr>
            <a:spLocks noGrp="1"/>
          </p:cNvSpPr>
          <p:nvPr>
            <p:ph idx="1"/>
          </p:nvPr>
        </p:nvSpPr>
        <p:spPr>
          <a:xfrm>
            <a:off x="646772" y="1690688"/>
            <a:ext cx="5652381" cy="5479657"/>
          </a:xfrm>
        </p:spPr>
        <p:txBody>
          <a:bodyPr>
            <a:normAutofit/>
          </a:bodyPr>
          <a:lstStyle/>
          <a:p>
            <a:r>
              <a:rPr lang="en-US" sz="2000" dirty="0">
                <a:solidFill>
                  <a:srgbClr val="002060"/>
                </a:solidFill>
                <a:latin typeface="Arial" panose="020B0604020202020204" pitchFamily="34" charset="0"/>
                <a:cs typeface="Arial" panose="020B0604020202020204" pitchFamily="34" charset="0"/>
              </a:rPr>
              <a:t>To develop a GIS-based analytical framework for Florida agencies to decide the optimal locations of mobility hubs</a:t>
            </a:r>
          </a:p>
          <a:p>
            <a:pPr marL="0" indent="0">
              <a:buNone/>
            </a:pPr>
            <a:endParaRPr lang="en-US" sz="2000" dirty="0">
              <a:solidFill>
                <a:srgbClr val="002060"/>
              </a:solidFill>
              <a:latin typeface="Arial" panose="020B0604020202020204" pitchFamily="34" charset="0"/>
              <a:cs typeface="Arial" panose="020B0604020202020204" pitchFamily="34" charset="0"/>
            </a:endParaRPr>
          </a:p>
          <a:p>
            <a:pPr marL="0" indent="0">
              <a:buNone/>
            </a:pPr>
            <a:endParaRPr lang="en-US" dirty="0"/>
          </a:p>
          <a:p>
            <a:endParaRPr lang="en-US" dirty="0"/>
          </a:p>
        </p:txBody>
      </p:sp>
      <p:sp>
        <p:nvSpPr>
          <p:cNvPr id="4" name="TextBox 3">
            <a:extLst>
              <a:ext uri="{FF2B5EF4-FFF2-40B4-BE49-F238E27FC236}">
                <a16:creationId xmlns:a16="http://schemas.microsoft.com/office/drawing/2014/main" id="{AFEA3417-E4AA-9D8D-B3C9-107715E33453}"/>
              </a:ext>
            </a:extLst>
          </p:cNvPr>
          <p:cNvSpPr txBox="1"/>
          <p:nvPr/>
        </p:nvSpPr>
        <p:spPr>
          <a:xfrm>
            <a:off x="6500667" y="4861659"/>
            <a:ext cx="4962236" cy="1631216"/>
          </a:xfrm>
          <a:prstGeom prst="rect">
            <a:avLst/>
          </a:prstGeom>
          <a:noFill/>
        </p:spPr>
        <p:txBody>
          <a:bodyPr wrap="square" rtlCol="0">
            <a:spAutoFit/>
          </a:bodyPr>
          <a:lstStyle/>
          <a:p>
            <a:r>
              <a:rPr lang="en-US" sz="2000" dirty="0">
                <a:solidFill>
                  <a:srgbClr val="002060"/>
                </a:solidFill>
                <a:latin typeface="Arial" panose="020B0604020202020204" pitchFamily="34" charset="0"/>
                <a:cs typeface="Arial" panose="020B0604020202020204" pitchFamily="34" charset="0"/>
              </a:rPr>
              <a:t>We take </a:t>
            </a:r>
            <a:r>
              <a:rPr lang="en-US" sz="2000" b="1" dirty="0">
                <a:solidFill>
                  <a:srgbClr val="002060"/>
                </a:solidFill>
                <a:latin typeface="Arial" panose="020B0604020202020204" pitchFamily="34" charset="0"/>
                <a:cs typeface="Arial" panose="020B0604020202020204" pitchFamily="34" charset="0"/>
              </a:rPr>
              <a:t>Gainesville, FL </a:t>
            </a:r>
            <a:r>
              <a:rPr lang="en-US" sz="2000" dirty="0">
                <a:solidFill>
                  <a:srgbClr val="002060"/>
                </a:solidFill>
                <a:latin typeface="Arial" panose="020B0604020202020204" pitchFamily="34" charset="0"/>
                <a:cs typeface="Arial" panose="020B0604020202020204" pitchFamily="34" charset="0"/>
              </a:rPr>
              <a:t>as case study region but will apply the methodology framework to other regions in the future analysis (</a:t>
            </a:r>
            <a:r>
              <a:rPr lang="en-US" sz="2000" dirty="0" err="1">
                <a:solidFill>
                  <a:srgbClr val="002060"/>
                </a:solidFill>
                <a:latin typeface="Arial" panose="020B0604020202020204" pitchFamily="34" charset="0"/>
                <a:cs typeface="Arial" panose="020B0604020202020204" pitchFamily="34" charset="0"/>
              </a:rPr>
              <a:t>e.g</a:t>
            </a:r>
            <a:r>
              <a:rPr lang="en-US" sz="2000" dirty="0">
                <a:solidFill>
                  <a:srgbClr val="002060"/>
                </a:solidFill>
                <a:latin typeface="Arial" panose="020B0604020202020204" pitchFamily="34" charset="0"/>
                <a:cs typeface="Arial" panose="020B0604020202020204" pitchFamily="34" charset="0"/>
              </a:rPr>
              <a:t> Jacksonville, West Palm beach). </a:t>
            </a:r>
          </a:p>
        </p:txBody>
      </p:sp>
      <p:pic>
        <p:nvPicPr>
          <p:cNvPr id="8" name="Picture 7">
            <a:extLst>
              <a:ext uri="{FF2B5EF4-FFF2-40B4-BE49-F238E27FC236}">
                <a16:creationId xmlns:a16="http://schemas.microsoft.com/office/drawing/2014/main" id="{29C8B9F1-183F-CBDF-FD7A-8A15C15E32DA}"/>
              </a:ext>
            </a:extLst>
          </p:cNvPr>
          <p:cNvPicPr>
            <a:picLocks noChangeAspect="1"/>
          </p:cNvPicPr>
          <p:nvPr/>
        </p:nvPicPr>
        <p:blipFill>
          <a:blip r:embed="rId3"/>
          <a:stretch>
            <a:fillRect/>
          </a:stretch>
        </p:blipFill>
        <p:spPr>
          <a:xfrm>
            <a:off x="588861" y="2949346"/>
            <a:ext cx="5102472" cy="2883104"/>
          </a:xfrm>
          <a:prstGeom prst="rect">
            <a:avLst/>
          </a:prstGeom>
        </p:spPr>
      </p:pic>
      <p:grpSp>
        <p:nvGrpSpPr>
          <p:cNvPr id="18" name="Group 17">
            <a:extLst>
              <a:ext uri="{FF2B5EF4-FFF2-40B4-BE49-F238E27FC236}">
                <a16:creationId xmlns:a16="http://schemas.microsoft.com/office/drawing/2014/main" id="{01732CB8-0058-E258-C179-D85EF2C65917}"/>
              </a:ext>
            </a:extLst>
          </p:cNvPr>
          <p:cNvGrpSpPr/>
          <p:nvPr/>
        </p:nvGrpSpPr>
        <p:grpSpPr>
          <a:xfrm>
            <a:off x="6391563" y="822036"/>
            <a:ext cx="4700426" cy="3817605"/>
            <a:chOff x="6391563" y="822036"/>
            <a:chExt cx="4700426" cy="3817605"/>
          </a:xfrm>
        </p:grpSpPr>
        <p:pic>
          <p:nvPicPr>
            <p:cNvPr id="14" name="Picture 13">
              <a:extLst>
                <a:ext uri="{FF2B5EF4-FFF2-40B4-BE49-F238E27FC236}">
                  <a16:creationId xmlns:a16="http://schemas.microsoft.com/office/drawing/2014/main" id="{B42F99CC-D1F9-CE86-6B25-B04FFC8DBC5B}"/>
                </a:ext>
              </a:extLst>
            </p:cNvPr>
            <p:cNvPicPr>
              <a:picLocks noChangeAspect="1"/>
            </p:cNvPicPr>
            <p:nvPr/>
          </p:nvPicPr>
          <p:blipFill>
            <a:blip r:embed="rId4"/>
            <a:stretch>
              <a:fillRect/>
            </a:stretch>
          </p:blipFill>
          <p:spPr>
            <a:xfrm>
              <a:off x="6391563" y="822036"/>
              <a:ext cx="4700426" cy="3817605"/>
            </a:xfrm>
            <a:prstGeom prst="rect">
              <a:avLst/>
            </a:prstGeom>
          </p:spPr>
        </p:pic>
        <p:sp>
          <p:nvSpPr>
            <p:cNvPr id="16" name="Isosceles Triangle 15">
              <a:extLst>
                <a:ext uri="{FF2B5EF4-FFF2-40B4-BE49-F238E27FC236}">
                  <a16:creationId xmlns:a16="http://schemas.microsoft.com/office/drawing/2014/main" id="{9FAA235C-D96F-FB57-DA58-727A6DB50FB4}"/>
                </a:ext>
              </a:extLst>
            </p:cNvPr>
            <p:cNvSpPr/>
            <p:nvPr/>
          </p:nvSpPr>
          <p:spPr>
            <a:xfrm rot="3199403">
              <a:off x="7694266" y="1497690"/>
              <a:ext cx="2450319" cy="2084838"/>
            </a:xfrm>
            <a:prstGeom prst="triangle">
              <a:avLst/>
            </a:prstGeom>
            <a:solidFill>
              <a:schemeClr val="bg2">
                <a:lumMod val="50000"/>
                <a:alpha val="56078"/>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3155A51-3ABA-668C-93CC-A2FF944927B9}"/>
                </a:ext>
              </a:extLst>
            </p:cNvPr>
            <p:cNvPicPr>
              <a:picLocks noChangeAspect="1"/>
            </p:cNvPicPr>
            <p:nvPr/>
          </p:nvPicPr>
          <p:blipFill>
            <a:blip r:embed="rId5"/>
            <a:stretch>
              <a:fillRect/>
            </a:stretch>
          </p:blipFill>
          <p:spPr>
            <a:xfrm>
              <a:off x="6770809" y="2181704"/>
              <a:ext cx="2135152" cy="1963642"/>
            </a:xfrm>
            <a:prstGeom prst="rect">
              <a:avLst/>
            </a:prstGeom>
            <a:ln w="19050">
              <a:solidFill>
                <a:schemeClr val="tx1"/>
              </a:solidFill>
              <a:prstDash val="dash"/>
            </a:ln>
          </p:spPr>
        </p:pic>
      </p:grpSp>
      <p:sp>
        <p:nvSpPr>
          <p:cNvPr id="17" name="TextBox 16">
            <a:extLst>
              <a:ext uri="{FF2B5EF4-FFF2-40B4-BE49-F238E27FC236}">
                <a16:creationId xmlns:a16="http://schemas.microsoft.com/office/drawing/2014/main" id="{D5966E77-23D0-272D-2B26-5CED59D23F0C}"/>
              </a:ext>
            </a:extLst>
          </p:cNvPr>
          <p:cNvSpPr txBox="1"/>
          <p:nvPr/>
        </p:nvSpPr>
        <p:spPr>
          <a:xfrm>
            <a:off x="1186087" y="5898298"/>
            <a:ext cx="5456903" cy="369332"/>
          </a:xfrm>
          <a:prstGeom prst="rect">
            <a:avLst/>
          </a:prstGeom>
          <a:noFill/>
        </p:spPr>
        <p:txBody>
          <a:bodyPr wrap="square" rtlCol="0">
            <a:spAutoFit/>
          </a:bodyPr>
          <a:lstStyle/>
          <a:p>
            <a:r>
              <a:rPr lang="en-US" dirty="0">
                <a:solidFill>
                  <a:srgbClr val="002060"/>
                </a:solidFill>
                <a:latin typeface="Arial" panose="020B0604020202020204" pitchFamily="34" charset="0"/>
                <a:cs typeface="Arial" panose="020B0604020202020204" pitchFamily="34" charset="0"/>
              </a:rPr>
              <a:t>Four criteria in deciding mobility hubs</a:t>
            </a:r>
          </a:p>
        </p:txBody>
      </p:sp>
    </p:spTree>
    <p:extLst>
      <p:ext uri="{BB962C8B-B14F-4D97-AF65-F5344CB8AC3E}">
        <p14:creationId xmlns:p14="http://schemas.microsoft.com/office/powerpoint/2010/main" val="1097638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D3EF2-8E3B-3B02-FE68-E8848917CCDA}"/>
              </a:ext>
            </a:extLst>
          </p:cNvPr>
          <p:cNvSpPr>
            <a:spLocks noGrp="1"/>
          </p:cNvSpPr>
          <p:nvPr>
            <p:ph type="title"/>
          </p:nvPr>
        </p:nvSpPr>
        <p:spPr>
          <a:xfrm>
            <a:off x="498695" y="365126"/>
            <a:ext cx="10855105" cy="802771"/>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Dataset</a:t>
            </a:r>
          </a:p>
        </p:txBody>
      </p:sp>
      <p:graphicFrame>
        <p:nvGraphicFramePr>
          <p:cNvPr id="4" name="Content Placeholder 3">
            <a:extLst>
              <a:ext uri="{FF2B5EF4-FFF2-40B4-BE49-F238E27FC236}">
                <a16:creationId xmlns:a16="http://schemas.microsoft.com/office/drawing/2014/main" id="{8BB7D1A9-30C1-8F86-7CE4-9E7EBA2925B8}"/>
              </a:ext>
            </a:extLst>
          </p:cNvPr>
          <p:cNvGraphicFramePr>
            <a:graphicFrameLocks noGrp="1"/>
          </p:cNvGraphicFramePr>
          <p:nvPr>
            <p:ph idx="1"/>
            <p:extLst>
              <p:ext uri="{D42A27DB-BD31-4B8C-83A1-F6EECF244321}">
                <p14:modId xmlns:p14="http://schemas.microsoft.com/office/powerpoint/2010/main" val="3740022231"/>
              </p:ext>
            </p:extLst>
          </p:nvPr>
        </p:nvGraphicFramePr>
        <p:xfrm>
          <a:off x="458708" y="1341455"/>
          <a:ext cx="11383226" cy="4902770"/>
        </p:xfrm>
        <a:graphic>
          <a:graphicData uri="http://schemas.openxmlformats.org/drawingml/2006/table">
            <a:tbl>
              <a:tblPr firstRow="1" firstCol="1" bandRow="1">
                <a:tableStyleId>{7DF18680-E054-41AD-8BC1-D1AEF772440D}</a:tableStyleId>
              </a:tblPr>
              <a:tblGrid>
                <a:gridCol w="1390808">
                  <a:extLst>
                    <a:ext uri="{9D8B030D-6E8A-4147-A177-3AD203B41FA5}">
                      <a16:colId xmlns:a16="http://schemas.microsoft.com/office/drawing/2014/main" val="987939903"/>
                    </a:ext>
                  </a:extLst>
                </a:gridCol>
                <a:gridCol w="2631949">
                  <a:extLst>
                    <a:ext uri="{9D8B030D-6E8A-4147-A177-3AD203B41FA5}">
                      <a16:colId xmlns:a16="http://schemas.microsoft.com/office/drawing/2014/main" val="2331600141"/>
                    </a:ext>
                  </a:extLst>
                </a:gridCol>
                <a:gridCol w="2351663">
                  <a:extLst>
                    <a:ext uri="{9D8B030D-6E8A-4147-A177-3AD203B41FA5}">
                      <a16:colId xmlns:a16="http://schemas.microsoft.com/office/drawing/2014/main" val="3508636794"/>
                    </a:ext>
                  </a:extLst>
                </a:gridCol>
                <a:gridCol w="2086246">
                  <a:extLst>
                    <a:ext uri="{9D8B030D-6E8A-4147-A177-3AD203B41FA5}">
                      <a16:colId xmlns:a16="http://schemas.microsoft.com/office/drawing/2014/main" val="3009297428"/>
                    </a:ext>
                  </a:extLst>
                </a:gridCol>
                <a:gridCol w="2922560">
                  <a:extLst>
                    <a:ext uri="{9D8B030D-6E8A-4147-A177-3AD203B41FA5}">
                      <a16:colId xmlns:a16="http://schemas.microsoft.com/office/drawing/2014/main" val="2589995784"/>
                    </a:ext>
                  </a:extLst>
                </a:gridCol>
              </a:tblGrid>
              <a:tr h="1095841">
                <a:tc>
                  <a:txBody>
                    <a:bodyPr/>
                    <a:lstStyle/>
                    <a:p>
                      <a:pPr marL="0" marR="0">
                        <a:lnSpc>
                          <a:spcPct val="107000"/>
                        </a:lnSpc>
                        <a:spcBef>
                          <a:spcPts val="0"/>
                        </a:spcBef>
                        <a:spcAft>
                          <a:spcPts val="0"/>
                        </a:spcAft>
                      </a:pPr>
                      <a:r>
                        <a:rPr lang="en-US" sz="2000" dirty="0">
                          <a:effectLst/>
                        </a:rPr>
                        <a:t>  </a:t>
                      </a:r>
                    </a:p>
                    <a:p>
                      <a:pPr marL="0" marR="0">
                        <a:lnSpc>
                          <a:spcPct val="107000"/>
                        </a:lnSpc>
                        <a:spcBef>
                          <a:spcPts val="0"/>
                        </a:spcBef>
                        <a:spcAft>
                          <a:spcPts val="0"/>
                        </a:spcAft>
                      </a:pPr>
                      <a:r>
                        <a:rPr lang="en-US" sz="2000" dirty="0">
                          <a:effectLst/>
                        </a:rPr>
                        <a:t>  Criteria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endParaRPr lang="en-US" sz="2000" dirty="0">
                        <a:effectLst/>
                      </a:endParaRPr>
                    </a:p>
                    <a:p>
                      <a:pPr marL="0" marR="0" algn="ctr">
                        <a:lnSpc>
                          <a:spcPct val="107000"/>
                        </a:lnSpc>
                        <a:spcBef>
                          <a:spcPts val="0"/>
                        </a:spcBef>
                        <a:spcAft>
                          <a:spcPts val="0"/>
                        </a:spcAft>
                      </a:pPr>
                      <a:r>
                        <a:rPr lang="en-US" sz="2000" dirty="0">
                          <a:effectLst/>
                        </a:rPr>
                        <a:t>A. Transit ridership and supply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endParaRPr lang="en-US" sz="2000" dirty="0">
                        <a:effectLst/>
                      </a:endParaRPr>
                    </a:p>
                    <a:p>
                      <a:pPr marL="0" marR="0">
                        <a:lnSpc>
                          <a:spcPct val="107000"/>
                        </a:lnSpc>
                        <a:spcBef>
                          <a:spcPts val="0"/>
                        </a:spcBef>
                        <a:spcAft>
                          <a:spcPts val="0"/>
                        </a:spcAft>
                      </a:pPr>
                      <a:r>
                        <a:rPr lang="en-US" sz="2000" dirty="0">
                          <a:effectLst/>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C. Infrastructure</a:t>
                      </a:r>
                    </a:p>
                  </a:txBody>
                  <a:tcPr marL="68580" marR="68580" marT="0" marB="0"/>
                </a:tc>
                <a:tc>
                  <a:txBody>
                    <a:bodyPr/>
                    <a:lstStyle/>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gn="ctr">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D. Sociodemographic Characteristics</a:t>
                      </a:r>
                    </a:p>
                    <a:p>
                      <a:pPr marL="0" marR="0">
                        <a:lnSpc>
                          <a:spcPct val="107000"/>
                        </a:lnSpc>
                        <a:spcBef>
                          <a:spcPts val="0"/>
                        </a:spcBef>
                        <a:spcAft>
                          <a:spcPts val="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6283780"/>
                  </a:ext>
                </a:extLst>
              </a:tr>
              <a:tr h="2429366">
                <a:tc>
                  <a:txBody>
                    <a:bodyPr/>
                    <a:lstStyle/>
                    <a:p>
                      <a:pPr marL="0" marR="0">
                        <a:lnSpc>
                          <a:spcPct val="107000"/>
                        </a:lnSpc>
                        <a:spcBef>
                          <a:spcPts val="0"/>
                        </a:spcBef>
                        <a:spcAft>
                          <a:spcPts val="0"/>
                        </a:spcAft>
                      </a:pPr>
                      <a:r>
                        <a:rPr lang="en-US" sz="2000">
                          <a:effectLst/>
                        </a:rPr>
                        <a:t>Datasets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0"/>
                        </a:spcAft>
                        <a:buNone/>
                      </a:pPr>
                      <a:endParaRPr lang="en-US" sz="1800" dirty="0">
                        <a:effectLst/>
                      </a:endParaRPr>
                    </a:p>
                    <a:p>
                      <a:pPr marL="342900" marR="0" indent="-342900">
                        <a:lnSpc>
                          <a:spcPct val="107000"/>
                        </a:lnSpc>
                        <a:spcBef>
                          <a:spcPts val="0"/>
                        </a:spcBef>
                        <a:spcAft>
                          <a:spcPts val="0"/>
                        </a:spcAft>
                        <a:buAutoNum type="arabicPeriod"/>
                      </a:pPr>
                      <a:r>
                        <a:rPr lang="en-US" sz="1800" dirty="0">
                          <a:effectLst/>
                        </a:rPr>
                        <a:t>Bus Ridership</a:t>
                      </a:r>
                    </a:p>
                    <a:p>
                      <a:pPr marL="342900" marR="0" indent="-342900">
                        <a:lnSpc>
                          <a:spcPct val="107000"/>
                        </a:lnSpc>
                        <a:spcBef>
                          <a:spcPts val="0"/>
                        </a:spcBef>
                        <a:spcAft>
                          <a:spcPts val="0"/>
                        </a:spcAf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Bus Stops</a:t>
                      </a:r>
                    </a:p>
                    <a:p>
                      <a:pPr marL="342900" marR="0" indent="-342900">
                        <a:lnSpc>
                          <a:spcPct val="107000"/>
                        </a:lnSpc>
                        <a:spcBef>
                          <a:spcPts val="0"/>
                        </a:spcBef>
                        <a:spcAft>
                          <a:spcPts val="0"/>
                        </a:spcAf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Bus Service Frequency</a:t>
                      </a:r>
                    </a:p>
                    <a:p>
                      <a:pPr marL="342900" marR="0" indent="-342900">
                        <a:lnSpc>
                          <a:spcPct val="107000"/>
                        </a:lnSpc>
                        <a:spcBef>
                          <a:spcPts val="0"/>
                        </a:spcBef>
                        <a:spcAft>
                          <a:spcPts val="0"/>
                        </a:spcAf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Bus routes</a:t>
                      </a:r>
                    </a:p>
                  </a:txBody>
                  <a:tcPr marL="68580" marR="68580" marT="0" marB="0"/>
                </a:tc>
                <a:tc>
                  <a:txBody>
                    <a:bodyPr/>
                    <a:lstStyle/>
                    <a:p>
                      <a:pPr marL="0" marR="0" indent="0">
                        <a:lnSpc>
                          <a:spcPct val="107000"/>
                        </a:lnSpc>
                        <a:spcBef>
                          <a:spcPts val="0"/>
                        </a:spcBef>
                        <a:spcAft>
                          <a:spcPts val="0"/>
                        </a:spcAft>
                        <a:buNone/>
                      </a:pPr>
                      <a:endParaRPr lang="en-US" sz="1800" dirty="0">
                        <a:effectLst/>
                      </a:endParaRPr>
                    </a:p>
                    <a:p>
                      <a:pPr marL="342900" marR="0" indent="-342900">
                        <a:lnSpc>
                          <a:spcPct val="107000"/>
                        </a:lnSpc>
                        <a:spcBef>
                          <a:spcPts val="0"/>
                        </a:spcBef>
                        <a:spcAft>
                          <a:spcPts val="0"/>
                        </a:spcAft>
                        <a:buAutoNum type="arabicPeriod"/>
                      </a:pPr>
                      <a:r>
                        <a:rPr lang="en-US" sz="1800" dirty="0" err="1">
                          <a:effectLst/>
                        </a:rPr>
                        <a:t>Micromobility</a:t>
                      </a:r>
                      <a:r>
                        <a:rPr lang="en-US" sz="1800" dirty="0">
                          <a:effectLst/>
                        </a:rPr>
                        <a:t> (scooter, </a:t>
                      </a:r>
                      <a:r>
                        <a:rPr lang="en-US" sz="1800" dirty="0" err="1">
                          <a:effectLst/>
                        </a:rPr>
                        <a:t>microtransit</a:t>
                      </a:r>
                      <a:r>
                        <a:rPr lang="en-US" sz="1800" dirty="0">
                          <a:effectLst/>
                        </a:rPr>
                        <a:t>, bikeshare) FM/LM trips</a:t>
                      </a:r>
                    </a:p>
                    <a:p>
                      <a:pPr marL="0" marR="0" indent="0">
                        <a:lnSpc>
                          <a:spcPct val="107000"/>
                        </a:lnSpc>
                        <a:spcBef>
                          <a:spcPts val="0"/>
                        </a:spcBef>
                        <a:spcAft>
                          <a:spcPts val="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indent="-342900">
                        <a:lnSpc>
                          <a:spcPct val="107000"/>
                        </a:lnSpc>
                        <a:spcBef>
                          <a:spcPts val="0"/>
                        </a:spcBef>
                        <a:spcAft>
                          <a:spcPts val="0"/>
                        </a:spcAf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Sidewalk</a:t>
                      </a:r>
                    </a:p>
                    <a:p>
                      <a:pPr marL="342900" marR="0" indent="-342900">
                        <a:lnSpc>
                          <a:spcPct val="107000"/>
                        </a:lnSpc>
                        <a:spcBef>
                          <a:spcPts val="0"/>
                        </a:spcBef>
                        <a:spcAft>
                          <a:spcPts val="0"/>
                        </a:spcAf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Bicycle lane</a:t>
                      </a:r>
                    </a:p>
                  </a:txBody>
                  <a:tcPr marL="68580" marR="68580" marT="0" marB="0"/>
                </a:tc>
                <a:tc>
                  <a:txBody>
                    <a:bodyPr/>
                    <a:lstStyle/>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indent="-342900">
                        <a:lnSpc>
                          <a:spcPct val="107000"/>
                        </a:lnSpc>
                        <a:spcBef>
                          <a:spcPts val="0"/>
                        </a:spcBef>
                        <a:spcAft>
                          <a:spcPts val="0"/>
                        </a:spcAf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Employment</a:t>
                      </a:r>
                    </a:p>
                    <a:p>
                      <a:pPr marL="342900" marR="0" indent="-342900">
                        <a:lnSpc>
                          <a:spcPct val="107000"/>
                        </a:lnSpc>
                        <a:spcBef>
                          <a:spcPts val="0"/>
                        </a:spcBef>
                        <a:spcAft>
                          <a:spcPts val="0"/>
                        </a:spcAf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Population</a:t>
                      </a:r>
                    </a:p>
                    <a:p>
                      <a:pPr marL="342900" marR="0" indent="-342900">
                        <a:lnSpc>
                          <a:spcPct val="107000"/>
                        </a:lnSpc>
                        <a:spcBef>
                          <a:spcPts val="0"/>
                        </a:spcBef>
                        <a:spcAft>
                          <a:spcPts val="0"/>
                        </a:spcAf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Race</a:t>
                      </a:r>
                    </a:p>
                    <a:p>
                      <a:pPr marL="342900" marR="0" indent="-342900">
                        <a:lnSpc>
                          <a:spcPct val="107000"/>
                        </a:lnSpc>
                        <a:spcBef>
                          <a:spcPts val="0"/>
                        </a:spcBef>
                        <a:spcAft>
                          <a:spcPts val="0"/>
                        </a:spcAf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Education</a:t>
                      </a:r>
                    </a:p>
                    <a:p>
                      <a:pPr marL="342900" marR="0" indent="-342900">
                        <a:lnSpc>
                          <a:spcPct val="107000"/>
                        </a:lnSpc>
                        <a:spcBef>
                          <a:spcPts val="0"/>
                        </a:spcBef>
                        <a:spcAft>
                          <a:spcPts val="0"/>
                        </a:spcAf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Vehicle ownership</a:t>
                      </a:r>
                    </a:p>
                    <a:p>
                      <a:pPr marL="342900" marR="0" indent="-342900">
                        <a:lnSpc>
                          <a:spcPct val="107000"/>
                        </a:lnSpc>
                        <a:spcBef>
                          <a:spcPts val="0"/>
                        </a:spcBef>
                        <a:spcAft>
                          <a:spcPts val="0"/>
                        </a:spcAf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Income </a:t>
                      </a:r>
                    </a:p>
                    <a:p>
                      <a:pPr marL="0" marR="0" indent="0">
                        <a:lnSpc>
                          <a:spcPct val="107000"/>
                        </a:lnSpc>
                        <a:spcBef>
                          <a:spcPts val="0"/>
                        </a:spcBef>
                        <a:spcAft>
                          <a:spcPts val="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97464206"/>
                  </a:ext>
                </a:extLst>
              </a:tr>
              <a:tr h="1183338">
                <a:tc>
                  <a:txBody>
                    <a:bodyPr/>
                    <a:lstStyle/>
                    <a:p>
                      <a:pPr marL="0" marR="0">
                        <a:lnSpc>
                          <a:spcPct val="107000"/>
                        </a:lnSpc>
                        <a:spcBef>
                          <a:spcPts val="0"/>
                        </a:spcBef>
                        <a:spcAft>
                          <a:spcPts val="0"/>
                        </a:spcAft>
                      </a:pPr>
                      <a:r>
                        <a:rPr lang="en-US" sz="2000" dirty="0">
                          <a:effectLst/>
                        </a:rPr>
                        <a:t>Data</a:t>
                      </a:r>
                    </a:p>
                    <a:p>
                      <a:pPr marL="0" marR="0">
                        <a:lnSpc>
                          <a:spcPct val="107000"/>
                        </a:lnSpc>
                        <a:spcBef>
                          <a:spcPts val="0"/>
                        </a:spcBef>
                        <a:spcAft>
                          <a:spcPts val="0"/>
                        </a:spcAft>
                      </a:pPr>
                      <a:r>
                        <a:rPr lang="en-US" sz="2000" dirty="0">
                          <a:effectLst/>
                        </a:rPr>
                        <a:t>sources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City, transit agency, Florida Signal Four Analytics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City, Department of transportation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City, Google Maps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American Community Survey (ACS) , LEHD</a:t>
                      </a:r>
                    </a:p>
                  </a:txBody>
                  <a:tcPr marL="68580" marR="68580" marT="0" marB="0"/>
                </a:tc>
                <a:extLst>
                  <a:ext uri="{0D108BD9-81ED-4DB2-BD59-A6C34878D82A}">
                    <a16:rowId xmlns:a16="http://schemas.microsoft.com/office/drawing/2014/main" val="3554284369"/>
                  </a:ext>
                </a:extLst>
              </a:tr>
            </a:tbl>
          </a:graphicData>
        </a:graphic>
      </p:graphicFrame>
      <p:sp>
        <p:nvSpPr>
          <p:cNvPr id="5" name="TextBox 4">
            <a:extLst>
              <a:ext uri="{FF2B5EF4-FFF2-40B4-BE49-F238E27FC236}">
                <a16:creationId xmlns:a16="http://schemas.microsoft.com/office/drawing/2014/main" id="{FA84AC34-F082-6A8D-61F8-C25C09FAF13E}"/>
              </a:ext>
            </a:extLst>
          </p:cNvPr>
          <p:cNvSpPr txBox="1"/>
          <p:nvPr/>
        </p:nvSpPr>
        <p:spPr>
          <a:xfrm>
            <a:off x="4541067" y="1611517"/>
            <a:ext cx="2335794" cy="707886"/>
          </a:xfrm>
          <a:prstGeom prst="rect">
            <a:avLst/>
          </a:prstGeom>
          <a:noFill/>
        </p:spPr>
        <p:txBody>
          <a:bodyPr wrap="square" rtlCol="0">
            <a:spAutoFit/>
          </a:bodyPr>
          <a:lstStyle/>
          <a:p>
            <a:pPr algn="ctr"/>
            <a:r>
              <a:rPr lang="en-US" sz="2000" b="1" dirty="0">
                <a:solidFill>
                  <a:schemeClr val="bg1"/>
                </a:solidFill>
                <a:effectLst/>
              </a:rPr>
              <a:t>B. FM/LM Connectivity</a:t>
            </a:r>
            <a:endParaRPr lang="en-US" sz="2000" b="1" dirty="0">
              <a:solidFill>
                <a:schemeClr val="bg1"/>
              </a:solidFill>
            </a:endParaRPr>
          </a:p>
        </p:txBody>
      </p:sp>
    </p:spTree>
    <p:extLst>
      <p:ext uri="{BB962C8B-B14F-4D97-AF65-F5344CB8AC3E}">
        <p14:creationId xmlns:p14="http://schemas.microsoft.com/office/powerpoint/2010/main" val="3454518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5859-24C2-93C7-3F64-3C028AE31094}"/>
              </a:ext>
            </a:extLst>
          </p:cNvPr>
          <p:cNvSpPr>
            <a:spLocks noGrp="1"/>
          </p:cNvSpPr>
          <p:nvPr>
            <p:ph type="title"/>
          </p:nvPr>
        </p:nvSpPr>
        <p:spPr>
          <a:xfrm>
            <a:off x="462386" y="175417"/>
            <a:ext cx="7285351" cy="1063448"/>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Methodology</a:t>
            </a:r>
            <a:r>
              <a:rPr lang="en-US" sz="3200" dirty="0">
                <a:latin typeface="Arial" panose="020B0604020202020204" pitchFamily="34" charset="0"/>
                <a:cs typeface="Arial" panose="020B0604020202020204" pitchFamily="34" charset="0"/>
              </a:rPr>
              <a:t> </a:t>
            </a:r>
          </a:p>
        </p:txBody>
      </p:sp>
      <p:sp>
        <p:nvSpPr>
          <p:cNvPr id="11" name="TextBox 10">
            <a:extLst>
              <a:ext uri="{FF2B5EF4-FFF2-40B4-BE49-F238E27FC236}">
                <a16:creationId xmlns:a16="http://schemas.microsoft.com/office/drawing/2014/main" id="{D28BA047-DC97-50B5-134B-979FCBF94134}"/>
              </a:ext>
            </a:extLst>
          </p:cNvPr>
          <p:cNvSpPr txBox="1"/>
          <p:nvPr/>
        </p:nvSpPr>
        <p:spPr>
          <a:xfrm>
            <a:off x="560438" y="1297858"/>
            <a:ext cx="9743767" cy="1384995"/>
          </a:xfrm>
          <a:prstGeom prst="rect">
            <a:avLst/>
          </a:prstGeom>
          <a:noFill/>
        </p:spPr>
        <p:txBody>
          <a:bodyPr wrap="square" rtlCol="0">
            <a:spAutoFit/>
          </a:bodyPr>
          <a:lstStyle/>
          <a:p>
            <a:r>
              <a:rPr lang="en-US" sz="2400" b="1" dirty="0">
                <a:solidFill>
                  <a:srgbClr val="002060"/>
                </a:solidFill>
                <a:latin typeface="Arial" panose="020B0604020202020204" pitchFamily="34" charset="0"/>
                <a:cs typeface="Arial" panose="020B0604020202020204" pitchFamily="34" charset="0"/>
              </a:rPr>
              <a:t>Step 1</a:t>
            </a:r>
            <a:r>
              <a:rPr lang="en-US" sz="2400" dirty="0">
                <a:solidFill>
                  <a:srgbClr val="002060"/>
                </a:solidFill>
                <a:latin typeface="Arial" panose="020B0604020202020204" pitchFamily="34" charset="0"/>
                <a:cs typeface="Arial" panose="020B0604020202020204" pitchFamily="34" charset="0"/>
              </a:rPr>
              <a:t>: define the spatial unit for locating mobility hubs</a:t>
            </a:r>
          </a:p>
          <a:p>
            <a:pPr marL="342900" indent="-342900">
              <a:lnSpc>
                <a:spcPct val="150000"/>
              </a:lnSpc>
              <a:buFont typeface="Arial" panose="020B0604020202020204" pitchFamily="34" charset="0"/>
              <a:buChar char="•"/>
            </a:pPr>
            <a:r>
              <a:rPr lang="en-US" sz="2400" dirty="0">
                <a:solidFill>
                  <a:srgbClr val="002060"/>
                </a:solidFill>
                <a:latin typeface="Arial" panose="020B0604020202020204" pitchFamily="34" charset="0"/>
                <a:cs typeface="Arial" panose="020B0604020202020204" pitchFamily="34" charset="0"/>
              </a:rPr>
              <a:t> Group adjacent transit stops </a:t>
            </a:r>
          </a:p>
          <a:p>
            <a:pPr marL="342900" indent="-342900">
              <a:buFont typeface="Arial" panose="020B0604020202020204" pitchFamily="34" charset="0"/>
              <a:buChar char="•"/>
            </a:pPr>
            <a:endParaRPr lang="en-US" sz="2400" dirty="0">
              <a:solidFill>
                <a:srgbClr val="002060"/>
              </a:solidFill>
            </a:endParaRPr>
          </a:p>
        </p:txBody>
      </p:sp>
      <p:pic>
        <p:nvPicPr>
          <p:cNvPr id="35" name="Picture 34">
            <a:extLst>
              <a:ext uri="{FF2B5EF4-FFF2-40B4-BE49-F238E27FC236}">
                <a16:creationId xmlns:a16="http://schemas.microsoft.com/office/drawing/2014/main" id="{D54869AB-9A59-6D9C-6404-B10B616AB63B}"/>
              </a:ext>
            </a:extLst>
          </p:cNvPr>
          <p:cNvPicPr>
            <a:picLocks noChangeAspect="1"/>
          </p:cNvPicPr>
          <p:nvPr/>
        </p:nvPicPr>
        <p:blipFill>
          <a:blip r:embed="rId3"/>
          <a:stretch>
            <a:fillRect/>
          </a:stretch>
        </p:blipFill>
        <p:spPr>
          <a:xfrm>
            <a:off x="6677714" y="2709892"/>
            <a:ext cx="4486480" cy="3255538"/>
          </a:xfrm>
          <a:prstGeom prst="rect">
            <a:avLst/>
          </a:prstGeom>
        </p:spPr>
      </p:pic>
      <p:sp>
        <p:nvSpPr>
          <p:cNvPr id="38" name="TextBox 37">
            <a:extLst>
              <a:ext uri="{FF2B5EF4-FFF2-40B4-BE49-F238E27FC236}">
                <a16:creationId xmlns:a16="http://schemas.microsoft.com/office/drawing/2014/main" id="{A85E1ED2-F82D-2895-2A8E-D3222E792ACE}"/>
              </a:ext>
            </a:extLst>
          </p:cNvPr>
          <p:cNvSpPr txBox="1"/>
          <p:nvPr/>
        </p:nvSpPr>
        <p:spPr>
          <a:xfrm>
            <a:off x="6309005" y="1797101"/>
            <a:ext cx="5097903"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002060"/>
                </a:solidFill>
                <a:latin typeface="Arial" panose="020B0604020202020204" pitchFamily="34" charset="0"/>
                <a:cs typeface="Arial" panose="020B0604020202020204" pitchFamily="34" charset="0"/>
              </a:rPr>
              <a:t>Create 1 mi buffers around transit-stop clusters</a:t>
            </a:r>
          </a:p>
        </p:txBody>
      </p:sp>
      <p:sp>
        <p:nvSpPr>
          <p:cNvPr id="39" name="TextBox 38">
            <a:extLst>
              <a:ext uri="{FF2B5EF4-FFF2-40B4-BE49-F238E27FC236}">
                <a16:creationId xmlns:a16="http://schemas.microsoft.com/office/drawing/2014/main" id="{D6395A9F-574B-725D-88C3-2058E25E66D3}"/>
              </a:ext>
            </a:extLst>
          </p:cNvPr>
          <p:cNvSpPr txBox="1"/>
          <p:nvPr/>
        </p:nvSpPr>
        <p:spPr>
          <a:xfrm>
            <a:off x="1148766" y="6098147"/>
            <a:ext cx="4365521" cy="646331"/>
          </a:xfrm>
          <a:prstGeom prst="rect">
            <a:avLst/>
          </a:prstGeom>
          <a:noFill/>
        </p:spPr>
        <p:txBody>
          <a:bodyPr wrap="square" rtlCol="0">
            <a:spAutoFit/>
          </a:bodyPr>
          <a:lstStyle/>
          <a:p>
            <a:r>
              <a:rPr lang="en-US" dirty="0">
                <a:solidFill>
                  <a:srgbClr val="002060"/>
                </a:solidFill>
                <a:latin typeface="Arial" panose="020B0604020202020204" pitchFamily="34" charset="0"/>
                <a:cs typeface="Arial" panose="020B0604020202020204" pitchFamily="34" charset="0"/>
              </a:rPr>
              <a:t>DBSCAN clustering algorithm: generate </a:t>
            </a:r>
            <a:r>
              <a:rPr lang="en-US" b="1" dirty="0">
                <a:solidFill>
                  <a:srgbClr val="002060"/>
                </a:solidFill>
                <a:latin typeface="Arial" panose="020B0604020202020204" pitchFamily="34" charset="0"/>
                <a:cs typeface="Arial" panose="020B0604020202020204" pitchFamily="34" charset="0"/>
              </a:rPr>
              <a:t>628</a:t>
            </a:r>
            <a:r>
              <a:rPr lang="en-US" dirty="0">
                <a:solidFill>
                  <a:srgbClr val="002060"/>
                </a:solidFill>
                <a:latin typeface="Arial" panose="020B0604020202020204" pitchFamily="34" charset="0"/>
                <a:cs typeface="Arial" panose="020B0604020202020204" pitchFamily="34" charset="0"/>
              </a:rPr>
              <a:t> grouped clusters among </a:t>
            </a:r>
            <a:r>
              <a:rPr lang="en-US" b="1" dirty="0">
                <a:solidFill>
                  <a:srgbClr val="002060"/>
                </a:solidFill>
                <a:latin typeface="Arial" panose="020B0604020202020204" pitchFamily="34" charset="0"/>
                <a:cs typeface="Arial" panose="020B0604020202020204" pitchFamily="34" charset="0"/>
              </a:rPr>
              <a:t>1081</a:t>
            </a:r>
            <a:r>
              <a:rPr lang="en-US" dirty="0">
                <a:solidFill>
                  <a:srgbClr val="002060"/>
                </a:solidFill>
                <a:latin typeface="Arial" panose="020B0604020202020204" pitchFamily="34" charset="0"/>
                <a:cs typeface="Arial" panose="020B0604020202020204" pitchFamily="34" charset="0"/>
              </a:rPr>
              <a:t> stops</a:t>
            </a:r>
          </a:p>
        </p:txBody>
      </p:sp>
      <p:pic>
        <p:nvPicPr>
          <p:cNvPr id="42" name="Picture 41">
            <a:extLst>
              <a:ext uri="{FF2B5EF4-FFF2-40B4-BE49-F238E27FC236}">
                <a16:creationId xmlns:a16="http://schemas.microsoft.com/office/drawing/2014/main" id="{5454A67B-5D7D-7B2A-0279-546B621F10E1}"/>
              </a:ext>
            </a:extLst>
          </p:cNvPr>
          <p:cNvPicPr>
            <a:picLocks noChangeAspect="1"/>
          </p:cNvPicPr>
          <p:nvPr/>
        </p:nvPicPr>
        <p:blipFill>
          <a:blip r:embed="rId4"/>
          <a:stretch>
            <a:fillRect/>
          </a:stretch>
        </p:blipFill>
        <p:spPr>
          <a:xfrm>
            <a:off x="868006" y="2741846"/>
            <a:ext cx="4646281" cy="3223584"/>
          </a:xfrm>
          <a:prstGeom prst="rect">
            <a:avLst/>
          </a:prstGeom>
        </p:spPr>
      </p:pic>
      <p:sp>
        <p:nvSpPr>
          <p:cNvPr id="3" name="TextBox 2">
            <a:extLst>
              <a:ext uri="{FF2B5EF4-FFF2-40B4-BE49-F238E27FC236}">
                <a16:creationId xmlns:a16="http://schemas.microsoft.com/office/drawing/2014/main" id="{EE468362-D026-ABB8-10C4-4ABBC72FCCBC}"/>
              </a:ext>
            </a:extLst>
          </p:cNvPr>
          <p:cNvSpPr txBox="1"/>
          <p:nvPr/>
        </p:nvSpPr>
        <p:spPr>
          <a:xfrm>
            <a:off x="7339446" y="6098147"/>
            <a:ext cx="3824748" cy="369332"/>
          </a:xfrm>
          <a:prstGeom prst="rect">
            <a:avLst/>
          </a:prstGeom>
          <a:noFill/>
        </p:spPr>
        <p:txBody>
          <a:bodyPr wrap="square" rtlCol="0">
            <a:spAutoFit/>
          </a:bodyPr>
          <a:lstStyle/>
          <a:p>
            <a:r>
              <a:rPr lang="en-US" dirty="0">
                <a:solidFill>
                  <a:srgbClr val="002060"/>
                </a:solidFill>
                <a:latin typeface="Arial" panose="020B0604020202020204" pitchFamily="34" charset="0"/>
                <a:cs typeface="Arial" panose="020B0604020202020204" pitchFamily="34" charset="0"/>
              </a:rPr>
              <a:t>Spatial unit to identify mobility hubs</a:t>
            </a:r>
          </a:p>
        </p:txBody>
      </p:sp>
    </p:spTree>
    <p:extLst>
      <p:ext uri="{BB962C8B-B14F-4D97-AF65-F5344CB8AC3E}">
        <p14:creationId xmlns:p14="http://schemas.microsoft.com/office/powerpoint/2010/main" val="1318578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5859-24C2-93C7-3F64-3C028AE31094}"/>
              </a:ext>
            </a:extLst>
          </p:cNvPr>
          <p:cNvSpPr>
            <a:spLocks noGrp="1"/>
          </p:cNvSpPr>
          <p:nvPr>
            <p:ph type="title"/>
          </p:nvPr>
        </p:nvSpPr>
        <p:spPr>
          <a:xfrm>
            <a:off x="482489" y="99868"/>
            <a:ext cx="7417209" cy="1116304"/>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Methodology</a:t>
            </a:r>
            <a:endParaRPr lang="en-US" sz="4000" dirty="0">
              <a:latin typeface="Arial" panose="020B0604020202020204" pitchFamily="34" charset="0"/>
              <a:cs typeface="Arial" panose="020B0604020202020204" pitchFamily="34" charset="0"/>
            </a:endParaRPr>
          </a:p>
        </p:txBody>
      </p:sp>
      <p:grpSp>
        <p:nvGrpSpPr>
          <p:cNvPr id="140" name="Group 139">
            <a:extLst>
              <a:ext uri="{FF2B5EF4-FFF2-40B4-BE49-F238E27FC236}">
                <a16:creationId xmlns:a16="http://schemas.microsoft.com/office/drawing/2014/main" id="{F48C35F0-A29F-4E66-2919-2CEAC294CBDB}"/>
              </a:ext>
            </a:extLst>
          </p:cNvPr>
          <p:cNvGrpSpPr/>
          <p:nvPr/>
        </p:nvGrpSpPr>
        <p:grpSpPr>
          <a:xfrm>
            <a:off x="888779" y="1114333"/>
            <a:ext cx="10316799" cy="5593512"/>
            <a:chOff x="888779" y="1114333"/>
            <a:chExt cx="10316799" cy="5593512"/>
          </a:xfrm>
        </p:grpSpPr>
        <p:sp>
          <p:nvSpPr>
            <p:cNvPr id="20" name="TextBox 19">
              <a:extLst>
                <a:ext uri="{FF2B5EF4-FFF2-40B4-BE49-F238E27FC236}">
                  <a16:creationId xmlns:a16="http://schemas.microsoft.com/office/drawing/2014/main" id="{17D3AAE8-B061-50D2-315A-80051DB66A53}"/>
                </a:ext>
              </a:extLst>
            </p:cNvPr>
            <p:cNvSpPr txBox="1"/>
            <p:nvPr/>
          </p:nvSpPr>
          <p:spPr>
            <a:xfrm>
              <a:off x="3173978" y="6123070"/>
              <a:ext cx="2695603" cy="584775"/>
            </a:xfrm>
            <a:prstGeom prst="rect">
              <a:avLst/>
            </a:prstGeom>
            <a:noFill/>
          </p:spPr>
          <p:txBody>
            <a:bodyPr wrap="square" rtlCol="0">
              <a:spAutoFit/>
            </a:bodyPr>
            <a:lstStyle/>
            <a:p>
              <a:r>
                <a:rPr lang="en-US" sz="1600" b="1" dirty="0">
                  <a:solidFill>
                    <a:srgbClr val="002060"/>
                  </a:solidFill>
                  <a:latin typeface="Arial" panose="020B0604020202020204" pitchFamily="34" charset="0"/>
                  <a:cs typeface="Arial" panose="020B0604020202020204" pitchFamily="34" charset="0"/>
                </a:rPr>
                <a:t>Step 2</a:t>
              </a:r>
              <a:r>
                <a:rPr lang="en-US" sz="1600" dirty="0">
                  <a:solidFill>
                    <a:srgbClr val="002060"/>
                  </a:solidFill>
                  <a:latin typeface="Arial" panose="020B0604020202020204" pitchFamily="34" charset="0"/>
                  <a:cs typeface="Arial" panose="020B0604020202020204" pitchFamily="34" charset="0"/>
                </a:rPr>
                <a:t>: Compute the four scores for each spatial unit</a:t>
              </a:r>
            </a:p>
          </p:txBody>
        </p:sp>
        <p:sp>
          <p:nvSpPr>
            <p:cNvPr id="31" name="TextBox 30">
              <a:extLst>
                <a:ext uri="{FF2B5EF4-FFF2-40B4-BE49-F238E27FC236}">
                  <a16:creationId xmlns:a16="http://schemas.microsoft.com/office/drawing/2014/main" id="{18F561A0-EA60-2C1E-F766-90B15C6ACF79}"/>
                </a:ext>
              </a:extLst>
            </p:cNvPr>
            <p:cNvSpPr txBox="1"/>
            <p:nvPr/>
          </p:nvSpPr>
          <p:spPr>
            <a:xfrm>
              <a:off x="7681328" y="6073181"/>
              <a:ext cx="3524250" cy="584775"/>
            </a:xfrm>
            <a:prstGeom prst="rect">
              <a:avLst/>
            </a:prstGeom>
            <a:noFill/>
          </p:spPr>
          <p:txBody>
            <a:bodyPr wrap="square" rtlCol="0">
              <a:spAutoFit/>
            </a:bodyPr>
            <a:lstStyle/>
            <a:p>
              <a:r>
                <a:rPr lang="en-US" sz="1600" b="1" dirty="0">
                  <a:solidFill>
                    <a:srgbClr val="002060"/>
                  </a:solidFill>
                  <a:latin typeface="Arial" panose="020B0604020202020204" pitchFamily="34" charset="0"/>
                  <a:cs typeface="Arial" panose="020B0604020202020204" pitchFamily="34" charset="0"/>
                </a:rPr>
                <a:t>Step 3</a:t>
              </a:r>
              <a:r>
                <a:rPr lang="en-US" sz="1600" dirty="0">
                  <a:solidFill>
                    <a:srgbClr val="002060"/>
                  </a:solidFill>
                  <a:latin typeface="Arial" panose="020B0604020202020204" pitchFamily="34" charset="0"/>
                  <a:cs typeface="Arial" panose="020B0604020202020204" pitchFamily="34" charset="0"/>
                </a:rPr>
                <a:t>: Compute mobility hub index by weighing each of four score</a:t>
              </a:r>
            </a:p>
          </p:txBody>
        </p:sp>
        <p:sp>
          <p:nvSpPr>
            <p:cNvPr id="6" name="TextBox 5">
              <a:extLst>
                <a:ext uri="{FF2B5EF4-FFF2-40B4-BE49-F238E27FC236}">
                  <a16:creationId xmlns:a16="http://schemas.microsoft.com/office/drawing/2014/main" id="{57516374-5A9F-508F-B15B-803D966DC9E9}"/>
                </a:ext>
              </a:extLst>
            </p:cNvPr>
            <p:cNvSpPr txBox="1"/>
            <p:nvPr/>
          </p:nvSpPr>
          <p:spPr>
            <a:xfrm>
              <a:off x="1221000" y="1195177"/>
              <a:ext cx="1952978" cy="369332"/>
            </a:xfrm>
            <a:prstGeom prst="rect">
              <a:avLst/>
            </a:prstGeom>
            <a:noFill/>
          </p:spPr>
          <p:txBody>
            <a:bodyPr wrap="square" rtlCol="0">
              <a:spAutoFit/>
            </a:bodyPr>
            <a:lstStyle/>
            <a:p>
              <a:r>
                <a:rPr lang="en-US" sz="1600" b="1" dirty="0">
                  <a:solidFill>
                    <a:srgbClr val="002060"/>
                  </a:solidFill>
                  <a:latin typeface="Arial" panose="020B0604020202020204" pitchFamily="34" charset="0"/>
                  <a:cs typeface="Arial" panose="020B0604020202020204" pitchFamily="34" charset="0"/>
                </a:rPr>
                <a:t>Sub-criteria</a:t>
              </a:r>
              <a:r>
                <a:rPr lang="en-US" dirty="0"/>
                <a:t> </a:t>
              </a:r>
            </a:p>
          </p:txBody>
        </p:sp>
        <p:sp>
          <p:nvSpPr>
            <p:cNvPr id="11" name="Rectangle 10">
              <a:extLst>
                <a:ext uri="{FF2B5EF4-FFF2-40B4-BE49-F238E27FC236}">
                  <a16:creationId xmlns:a16="http://schemas.microsoft.com/office/drawing/2014/main" id="{95E21AA6-4A09-E0D6-34D6-49CF801A75E8}"/>
                </a:ext>
              </a:extLst>
            </p:cNvPr>
            <p:cNvSpPr/>
            <p:nvPr/>
          </p:nvSpPr>
          <p:spPr>
            <a:xfrm>
              <a:off x="888779" y="1704423"/>
              <a:ext cx="2617424" cy="7383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US" sz="1400" dirty="0">
                  <a:latin typeface="Arial" panose="020B0604020202020204" pitchFamily="34" charset="0"/>
                  <a:cs typeface="Arial" panose="020B0604020202020204" pitchFamily="34" charset="0"/>
                </a:rPr>
                <a:t>Ridership</a:t>
              </a:r>
            </a:p>
            <a:p>
              <a:pPr marL="342900" indent="-342900">
                <a:buAutoNum type="arabicPeriod"/>
              </a:pPr>
              <a:r>
                <a:rPr lang="en-US" sz="1400" dirty="0">
                  <a:latin typeface="Arial" panose="020B0604020202020204" pitchFamily="34" charset="0"/>
                  <a:cs typeface="Arial" panose="020B0604020202020204" pitchFamily="34" charset="0"/>
                </a:rPr>
                <a:t>Service frequency </a:t>
              </a:r>
            </a:p>
          </p:txBody>
        </p:sp>
        <p:sp>
          <p:nvSpPr>
            <p:cNvPr id="32" name="Rectangle 31">
              <a:extLst>
                <a:ext uri="{FF2B5EF4-FFF2-40B4-BE49-F238E27FC236}">
                  <a16:creationId xmlns:a16="http://schemas.microsoft.com/office/drawing/2014/main" id="{6935A202-ECDB-6E47-DAB3-2F8105FE3E2E}"/>
                </a:ext>
              </a:extLst>
            </p:cNvPr>
            <p:cNvSpPr/>
            <p:nvPr/>
          </p:nvSpPr>
          <p:spPr>
            <a:xfrm>
              <a:off x="888779" y="2765907"/>
              <a:ext cx="2617421" cy="5859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err="1">
                  <a:latin typeface="Arial" panose="020B0604020202020204" pitchFamily="34" charset="0"/>
                  <a:cs typeface="Arial" panose="020B0604020202020204" pitchFamily="34" charset="0"/>
                </a:rPr>
                <a:t>Micromobility</a:t>
              </a:r>
              <a:r>
                <a:rPr lang="en-US" sz="1400" dirty="0">
                  <a:latin typeface="Arial" panose="020B0604020202020204" pitchFamily="34" charset="0"/>
                  <a:cs typeface="Arial" panose="020B0604020202020204" pitchFamily="34" charset="0"/>
                </a:rPr>
                <a:t> FM/LM trips </a:t>
              </a:r>
            </a:p>
          </p:txBody>
        </p:sp>
        <p:sp>
          <p:nvSpPr>
            <p:cNvPr id="33" name="Rectangle 32">
              <a:extLst>
                <a:ext uri="{FF2B5EF4-FFF2-40B4-BE49-F238E27FC236}">
                  <a16:creationId xmlns:a16="http://schemas.microsoft.com/office/drawing/2014/main" id="{A280B884-FA94-7309-6346-D5F9AFED7C8E}"/>
                </a:ext>
              </a:extLst>
            </p:cNvPr>
            <p:cNvSpPr/>
            <p:nvPr/>
          </p:nvSpPr>
          <p:spPr>
            <a:xfrm>
              <a:off x="888779" y="3704246"/>
              <a:ext cx="2617420" cy="7025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42900" indent="-342900" algn="ctr">
                <a:buAutoNum type="arabicPeriod"/>
              </a:pPr>
              <a:endParaRPr lang="en-US" dirty="0"/>
            </a:p>
          </p:txBody>
        </p:sp>
        <p:sp>
          <p:nvSpPr>
            <p:cNvPr id="34" name="Rectangle 33">
              <a:extLst>
                <a:ext uri="{FF2B5EF4-FFF2-40B4-BE49-F238E27FC236}">
                  <a16:creationId xmlns:a16="http://schemas.microsoft.com/office/drawing/2014/main" id="{C86E4AF5-BCCC-37EB-8E0A-7A5510B6181D}"/>
                </a:ext>
              </a:extLst>
            </p:cNvPr>
            <p:cNvSpPr/>
            <p:nvPr/>
          </p:nvSpPr>
          <p:spPr>
            <a:xfrm>
              <a:off x="888779" y="4716498"/>
              <a:ext cx="2617420" cy="12601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42900" indent="-342900">
                <a:buAutoNum type="arabicPeriod"/>
              </a:pPr>
              <a:endParaRPr lang="en-US" sz="1600" dirty="0">
                <a:latin typeface="Arial" panose="020B0604020202020204" pitchFamily="34" charset="0"/>
                <a:cs typeface="Arial" panose="020B0604020202020204" pitchFamily="34" charset="0"/>
              </a:endParaRPr>
            </a:p>
            <a:p>
              <a:pPr marL="342900" indent="-342900" algn="ctr">
                <a:buAutoNum type="arabicPeriod"/>
              </a:pPr>
              <a:endParaRPr lang="en-US" dirty="0"/>
            </a:p>
          </p:txBody>
        </p:sp>
        <p:sp>
          <p:nvSpPr>
            <p:cNvPr id="35" name="TextBox 34">
              <a:extLst>
                <a:ext uri="{FF2B5EF4-FFF2-40B4-BE49-F238E27FC236}">
                  <a16:creationId xmlns:a16="http://schemas.microsoft.com/office/drawing/2014/main" id="{E0D682E6-A8D7-AF8E-1C0E-713DDA8DF1E8}"/>
                </a:ext>
              </a:extLst>
            </p:cNvPr>
            <p:cNvSpPr txBox="1"/>
            <p:nvPr/>
          </p:nvSpPr>
          <p:spPr>
            <a:xfrm>
              <a:off x="1000125" y="4778257"/>
              <a:ext cx="2173853" cy="1446550"/>
            </a:xfrm>
            <a:prstGeom prst="rect">
              <a:avLst/>
            </a:prstGeom>
            <a:noFill/>
          </p:spPr>
          <p:txBody>
            <a:bodyPr wrap="square" rtlCol="0">
              <a:spAutoFit/>
            </a:bodyPr>
            <a:lstStyle/>
            <a:p>
              <a:pPr marL="342900" indent="-342900">
                <a:buAutoNum type="arabicPeriod"/>
              </a:pPr>
              <a:r>
                <a:rPr lang="en-US" sz="1400" dirty="0">
                  <a:solidFill>
                    <a:schemeClr val="bg1"/>
                  </a:solidFill>
                  <a:latin typeface="Arial" panose="020B0604020202020204" pitchFamily="34" charset="0"/>
                  <a:cs typeface="Arial" panose="020B0604020202020204" pitchFamily="34" charset="0"/>
                </a:rPr>
                <a:t>Race</a:t>
              </a:r>
            </a:p>
            <a:p>
              <a:pPr marL="342900" indent="-342900">
                <a:buAutoNum type="arabicPeriod"/>
              </a:pPr>
              <a:r>
                <a:rPr lang="en-US" sz="1400" dirty="0">
                  <a:solidFill>
                    <a:schemeClr val="bg1"/>
                  </a:solidFill>
                  <a:latin typeface="Arial" panose="020B0604020202020204" pitchFamily="34" charset="0"/>
                  <a:cs typeface="Arial" panose="020B0604020202020204" pitchFamily="34" charset="0"/>
                </a:rPr>
                <a:t>Income</a:t>
              </a:r>
            </a:p>
            <a:p>
              <a:pPr marL="342900" indent="-342900">
                <a:buAutoNum type="arabicPeriod"/>
              </a:pPr>
              <a:r>
                <a:rPr lang="en-US" sz="1400" dirty="0">
                  <a:solidFill>
                    <a:schemeClr val="bg1"/>
                  </a:solidFill>
                  <a:latin typeface="Arial" panose="020B0604020202020204" pitchFamily="34" charset="0"/>
                  <a:cs typeface="Arial" panose="020B0604020202020204" pitchFamily="34" charset="0"/>
                </a:rPr>
                <a:t>Education</a:t>
              </a:r>
            </a:p>
            <a:p>
              <a:pPr marL="342900" indent="-342900">
                <a:buAutoNum type="arabicPeriod"/>
              </a:pPr>
              <a:r>
                <a:rPr lang="en-US" sz="1400" dirty="0">
                  <a:solidFill>
                    <a:schemeClr val="bg1"/>
                  </a:solidFill>
                  <a:latin typeface="Arial" panose="020B0604020202020204" pitchFamily="34" charset="0"/>
                  <a:cs typeface="Arial" panose="020B0604020202020204" pitchFamily="34" charset="0"/>
                </a:rPr>
                <a:t>Employment </a:t>
              </a:r>
            </a:p>
            <a:p>
              <a:pPr marL="342900" indent="-342900">
                <a:buAutoNum type="arabicPeriod"/>
              </a:pPr>
              <a:r>
                <a:rPr lang="en-US" sz="1400" dirty="0">
                  <a:solidFill>
                    <a:schemeClr val="bg1"/>
                  </a:solidFill>
                  <a:latin typeface="Arial" panose="020B0604020202020204" pitchFamily="34" charset="0"/>
                  <a:cs typeface="Arial" panose="020B0604020202020204" pitchFamily="34" charset="0"/>
                </a:rPr>
                <a:t>Population </a:t>
              </a:r>
            </a:p>
            <a:p>
              <a:endParaRPr lang="en-US" dirty="0"/>
            </a:p>
          </p:txBody>
        </p:sp>
        <p:sp>
          <p:nvSpPr>
            <p:cNvPr id="36" name="TextBox 35">
              <a:extLst>
                <a:ext uri="{FF2B5EF4-FFF2-40B4-BE49-F238E27FC236}">
                  <a16:creationId xmlns:a16="http://schemas.microsoft.com/office/drawing/2014/main" id="{0FAC10C1-C87E-5396-57CA-03E930B8636F}"/>
                </a:ext>
              </a:extLst>
            </p:cNvPr>
            <p:cNvSpPr txBox="1"/>
            <p:nvPr/>
          </p:nvSpPr>
          <p:spPr>
            <a:xfrm>
              <a:off x="936742" y="3900428"/>
              <a:ext cx="2617420" cy="584775"/>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Bike lanes/sidewalks length</a:t>
              </a:r>
            </a:p>
            <a:p>
              <a:endParaRPr lang="en-US" dirty="0"/>
            </a:p>
          </p:txBody>
        </p:sp>
        <p:sp>
          <p:nvSpPr>
            <p:cNvPr id="37" name="Rectangle 36">
              <a:extLst>
                <a:ext uri="{FF2B5EF4-FFF2-40B4-BE49-F238E27FC236}">
                  <a16:creationId xmlns:a16="http://schemas.microsoft.com/office/drawing/2014/main" id="{27D3FA03-7C4F-6A8F-C6B8-4A02AE1A64B1}"/>
                </a:ext>
              </a:extLst>
            </p:cNvPr>
            <p:cNvSpPr/>
            <p:nvPr/>
          </p:nvSpPr>
          <p:spPr>
            <a:xfrm>
              <a:off x="3982814" y="1844982"/>
              <a:ext cx="41656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z</a:t>
              </a:r>
            </a:p>
          </p:txBody>
        </p:sp>
        <p:sp>
          <p:nvSpPr>
            <p:cNvPr id="38" name="Rectangle 37">
              <a:extLst>
                <a:ext uri="{FF2B5EF4-FFF2-40B4-BE49-F238E27FC236}">
                  <a16:creationId xmlns:a16="http://schemas.microsoft.com/office/drawing/2014/main" id="{6EA79DCE-982B-99B5-B244-7609C5EA7443}"/>
                </a:ext>
              </a:extLst>
            </p:cNvPr>
            <p:cNvSpPr/>
            <p:nvPr/>
          </p:nvSpPr>
          <p:spPr>
            <a:xfrm>
              <a:off x="3982814" y="2821415"/>
              <a:ext cx="41656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z</a:t>
              </a:r>
            </a:p>
          </p:txBody>
        </p:sp>
        <p:sp>
          <p:nvSpPr>
            <p:cNvPr id="39" name="Rectangle 38">
              <a:extLst>
                <a:ext uri="{FF2B5EF4-FFF2-40B4-BE49-F238E27FC236}">
                  <a16:creationId xmlns:a16="http://schemas.microsoft.com/office/drawing/2014/main" id="{C7A713B7-62FF-A9E2-C964-62F56B5C3238}"/>
                </a:ext>
              </a:extLst>
            </p:cNvPr>
            <p:cNvSpPr/>
            <p:nvPr/>
          </p:nvSpPr>
          <p:spPr>
            <a:xfrm>
              <a:off x="3982814" y="3892034"/>
              <a:ext cx="41656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z</a:t>
              </a:r>
            </a:p>
          </p:txBody>
        </p:sp>
        <p:sp>
          <p:nvSpPr>
            <p:cNvPr id="40" name="Rectangle 39">
              <a:extLst>
                <a:ext uri="{FF2B5EF4-FFF2-40B4-BE49-F238E27FC236}">
                  <a16:creationId xmlns:a16="http://schemas.microsoft.com/office/drawing/2014/main" id="{932A9BFA-6278-3EFC-98E8-7B6DE9E60266}"/>
                </a:ext>
              </a:extLst>
            </p:cNvPr>
            <p:cNvSpPr/>
            <p:nvPr/>
          </p:nvSpPr>
          <p:spPr>
            <a:xfrm>
              <a:off x="3982814" y="5206015"/>
              <a:ext cx="41656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z</a:t>
              </a:r>
            </a:p>
          </p:txBody>
        </p:sp>
        <p:cxnSp>
          <p:nvCxnSpPr>
            <p:cNvPr id="42" name="Straight Arrow Connector 41">
              <a:extLst>
                <a:ext uri="{FF2B5EF4-FFF2-40B4-BE49-F238E27FC236}">
                  <a16:creationId xmlns:a16="http://schemas.microsoft.com/office/drawing/2014/main" id="{13073D9D-4C9D-5C1C-97C7-DEF595948D3B}"/>
                </a:ext>
              </a:extLst>
            </p:cNvPr>
            <p:cNvCxnSpPr>
              <a:cxnSpLocks/>
              <a:stCxn id="11" idx="3"/>
              <a:endCxn id="37" idx="1"/>
            </p:cNvCxnSpPr>
            <p:nvPr/>
          </p:nvCxnSpPr>
          <p:spPr>
            <a:xfrm flipV="1">
              <a:off x="3506203" y="2073582"/>
              <a:ext cx="4766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EC355E0-C348-B5A5-CB72-5175A3DADD14}"/>
                </a:ext>
              </a:extLst>
            </p:cNvPr>
            <p:cNvCxnSpPr>
              <a:stCxn id="32" idx="3"/>
              <a:endCxn id="38" idx="1"/>
            </p:cNvCxnSpPr>
            <p:nvPr/>
          </p:nvCxnSpPr>
          <p:spPr>
            <a:xfrm flipV="1">
              <a:off x="3506200" y="3050015"/>
              <a:ext cx="476614" cy="88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90DAFB5F-6A31-15D2-E3FA-7AA23E04820F}"/>
                </a:ext>
              </a:extLst>
            </p:cNvPr>
            <p:cNvCxnSpPr/>
            <p:nvPr/>
          </p:nvCxnSpPr>
          <p:spPr>
            <a:xfrm flipV="1">
              <a:off x="3506200" y="4136103"/>
              <a:ext cx="476614" cy="88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9D16911-D0AD-A9F6-DF9A-D5591C69BD3D}"/>
                </a:ext>
              </a:extLst>
            </p:cNvPr>
            <p:cNvCxnSpPr/>
            <p:nvPr/>
          </p:nvCxnSpPr>
          <p:spPr>
            <a:xfrm flipV="1">
              <a:off x="3495957" y="5437271"/>
              <a:ext cx="476614" cy="88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92EFDA1C-BB3E-71A1-FC27-B3AD1BF5D568}"/>
                </a:ext>
              </a:extLst>
            </p:cNvPr>
            <p:cNvSpPr/>
            <p:nvPr/>
          </p:nvSpPr>
          <p:spPr>
            <a:xfrm>
              <a:off x="4875985" y="1730972"/>
              <a:ext cx="2794815" cy="738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rial" panose="020B0604020202020204" pitchFamily="34" charset="0"/>
                  <a:cs typeface="Arial" panose="020B0604020202020204" pitchFamily="34" charset="0"/>
                </a:rPr>
                <a:t>Transit ridership and supply</a:t>
              </a:r>
            </a:p>
            <a:p>
              <a:pPr algn="ctr"/>
              <a:r>
                <a:rPr lang="en-US" sz="1400" dirty="0">
                  <a:solidFill>
                    <a:schemeClr val="bg1"/>
                  </a:solidFill>
                  <a:latin typeface="Arial" panose="020B0604020202020204" pitchFamily="34" charset="0"/>
                  <a:cs typeface="Arial" panose="020B0604020202020204" pitchFamily="34" charset="0"/>
                </a:rPr>
                <a:t>(Transit centrality score)</a:t>
              </a:r>
            </a:p>
          </p:txBody>
        </p:sp>
        <p:sp>
          <p:nvSpPr>
            <p:cNvPr id="102" name="Rectangle 101">
              <a:extLst>
                <a:ext uri="{FF2B5EF4-FFF2-40B4-BE49-F238E27FC236}">
                  <a16:creationId xmlns:a16="http://schemas.microsoft.com/office/drawing/2014/main" id="{D95A5FBD-43E3-71F9-5C91-DECADFAC6736}"/>
                </a:ext>
              </a:extLst>
            </p:cNvPr>
            <p:cNvSpPr/>
            <p:nvPr/>
          </p:nvSpPr>
          <p:spPr>
            <a:xfrm>
              <a:off x="4863373" y="2749906"/>
              <a:ext cx="2807427" cy="738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rial" panose="020B0604020202020204" pitchFamily="34" charset="0"/>
                  <a:cs typeface="Arial" panose="020B0604020202020204" pitchFamily="34" charset="0"/>
                </a:rPr>
                <a:t>FM/LM trips</a:t>
              </a:r>
            </a:p>
            <a:p>
              <a:pPr algn="ctr"/>
              <a:r>
                <a:rPr lang="en-US" sz="1400" dirty="0">
                  <a:solidFill>
                    <a:schemeClr val="bg1"/>
                  </a:solidFill>
                  <a:latin typeface="Arial" panose="020B0604020202020204" pitchFamily="34" charset="0"/>
                  <a:cs typeface="Arial" panose="020B0604020202020204" pitchFamily="34" charset="0"/>
                </a:rPr>
                <a:t>(FM/LM connectivity score)</a:t>
              </a:r>
            </a:p>
          </p:txBody>
        </p:sp>
        <p:sp>
          <p:nvSpPr>
            <p:cNvPr id="103" name="Rectangle 102">
              <a:extLst>
                <a:ext uri="{FF2B5EF4-FFF2-40B4-BE49-F238E27FC236}">
                  <a16:creationId xmlns:a16="http://schemas.microsoft.com/office/drawing/2014/main" id="{2109D773-C602-22D7-BBC7-B124585C14ED}"/>
                </a:ext>
              </a:extLst>
            </p:cNvPr>
            <p:cNvSpPr/>
            <p:nvPr/>
          </p:nvSpPr>
          <p:spPr>
            <a:xfrm>
              <a:off x="4863373" y="3775829"/>
              <a:ext cx="2807427" cy="738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rial" panose="020B0604020202020204" pitchFamily="34" charset="0"/>
                  <a:cs typeface="Arial" panose="020B0604020202020204" pitchFamily="34" charset="0"/>
                </a:rPr>
                <a:t>Supporting infrastructure</a:t>
              </a:r>
            </a:p>
            <a:p>
              <a:pPr algn="ctr"/>
              <a:r>
                <a:rPr lang="en-US" sz="1400" dirty="0">
                  <a:solidFill>
                    <a:schemeClr val="bg1"/>
                  </a:solidFill>
                  <a:latin typeface="Arial" panose="020B0604020202020204" pitchFamily="34" charset="0"/>
                  <a:cs typeface="Arial" panose="020B0604020202020204" pitchFamily="34" charset="0"/>
                </a:rPr>
                <a:t>(Infrastructure readiness score)</a:t>
              </a:r>
            </a:p>
          </p:txBody>
        </p:sp>
        <p:sp>
          <p:nvSpPr>
            <p:cNvPr id="104" name="Rectangle 103">
              <a:extLst>
                <a:ext uri="{FF2B5EF4-FFF2-40B4-BE49-F238E27FC236}">
                  <a16:creationId xmlns:a16="http://schemas.microsoft.com/office/drawing/2014/main" id="{7E3EBB8E-1929-4F70-D903-A2B48AB96BF5}"/>
                </a:ext>
              </a:extLst>
            </p:cNvPr>
            <p:cNvSpPr/>
            <p:nvPr/>
          </p:nvSpPr>
          <p:spPr>
            <a:xfrm>
              <a:off x="4863372" y="5089685"/>
              <a:ext cx="2807427" cy="738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rial" panose="020B0604020202020204" pitchFamily="34" charset="0"/>
                  <a:cs typeface="Arial" panose="020B0604020202020204" pitchFamily="34" charset="0"/>
                </a:rPr>
                <a:t>Socioeconomic considerations</a:t>
              </a:r>
            </a:p>
            <a:p>
              <a:pPr algn="ctr"/>
              <a:r>
                <a:rPr lang="en-US" sz="1400" dirty="0">
                  <a:solidFill>
                    <a:schemeClr val="bg1"/>
                  </a:solidFill>
                  <a:latin typeface="Arial" panose="020B0604020202020204" pitchFamily="34" charset="0"/>
                  <a:cs typeface="Arial" panose="020B0604020202020204" pitchFamily="34" charset="0"/>
                </a:rPr>
                <a:t>(Transportation equity score)</a:t>
              </a:r>
            </a:p>
          </p:txBody>
        </p:sp>
        <p:cxnSp>
          <p:nvCxnSpPr>
            <p:cNvPr id="105" name="Straight Arrow Connector 104">
              <a:extLst>
                <a:ext uri="{FF2B5EF4-FFF2-40B4-BE49-F238E27FC236}">
                  <a16:creationId xmlns:a16="http://schemas.microsoft.com/office/drawing/2014/main" id="{7AAEFE4C-8805-C938-7737-CB8B0C73046B}"/>
                </a:ext>
              </a:extLst>
            </p:cNvPr>
            <p:cNvCxnSpPr>
              <a:cxnSpLocks/>
            </p:cNvCxnSpPr>
            <p:nvPr/>
          </p:nvCxnSpPr>
          <p:spPr>
            <a:xfrm flipV="1">
              <a:off x="4400283" y="2073582"/>
              <a:ext cx="4766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150800A3-AF79-8EEB-A58C-35B9181F3957}"/>
                </a:ext>
              </a:extLst>
            </p:cNvPr>
            <p:cNvCxnSpPr>
              <a:cxnSpLocks/>
            </p:cNvCxnSpPr>
            <p:nvPr/>
          </p:nvCxnSpPr>
          <p:spPr>
            <a:xfrm flipV="1">
              <a:off x="4400283" y="3059102"/>
              <a:ext cx="4766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FA7694E5-CCD6-323F-DC4B-C87A3F07439F}"/>
                </a:ext>
              </a:extLst>
            </p:cNvPr>
            <p:cNvCxnSpPr>
              <a:cxnSpLocks/>
            </p:cNvCxnSpPr>
            <p:nvPr/>
          </p:nvCxnSpPr>
          <p:spPr>
            <a:xfrm flipV="1">
              <a:off x="4400283" y="4125902"/>
              <a:ext cx="4766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7982102-606A-F1FE-474C-1A034AF7C1F3}"/>
                </a:ext>
              </a:extLst>
            </p:cNvPr>
            <p:cNvCxnSpPr>
              <a:cxnSpLocks/>
            </p:cNvCxnSpPr>
            <p:nvPr/>
          </p:nvCxnSpPr>
          <p:spPr>
            <a:xfrm flipV="1">
              <a:off x="4410443" y="5446702"/>
              <a:ext cx="4766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52E3BA60-344F-ADD0-FCF8-E66DD8BCDB2C}"/>
                </a:ext>
              </a:extLst>
            </p:cNvPr>
            <p:cNvSpPr txBox="1"/>
            <p:nvPr/>
          </p:nvSpPr>
          <p:spPr>
            <a:xfrm>
              <a:off x="3495957" y="1114333"/>
              <a:ext cx="1952978" cy="584775"/>
            </a:xfrm>
            <a:prstGeom prst="rect">
              <a:avLst/>
            </a:prstGeom>
            <a:noFill/>
          </p:spPr>
          <p:txBody>
            <a:bodyPr wrap="square" rtlCol="0">
              <a:spAutoFit/>
            </a:bodyPr>
            <a:lstStyle/>
            <a:p>
              <a:r>
                <a:rPr lang="en-US" sz="1600" b="1" dirty="0">
                  <a:solidFill>
                    <a:srgbClr val="002060"/>
                  </a:solidFill>
                  <a:latin typeface="Arial" panose="020B0604020202020204" pitchFamily="34" charset="0"/>
                  <a:cs typeface="Arial" panose="020B0604020202020204" pitchFamily="34" charset="0"/>
                </a:rPr>
                <a:t>Z-score normalization</a:t>
              </a:r>
              <a:r>
                <a:rPr lang="en-US" sz="1600" dirty="0"/>
                <a:t> </a:t>
              </a:r>
            </a:p>
          </p:txBody>
        </p:sp>
        <p:sp>
          <p:nvSpPr>
            <p:cNvPr id="110" name="TextBox 109">
              <a:extLst>
                <a:ext uri="{FF2B5EF4-FFF2-40B4-BE49-F238E27FC236}">
                  <a16:creationId xmlns:a16="http://schemas.microsoft.com/office/drawing/2014/main" id="{FDA341AE-B862-7115-6C70-B0126138EAE7}"/>
                </a:ext>
              </a:extLst>
            </p:cNvPr>
            <p:cNvSpPr txBox="1"/>
            <p:nvPr/>
          </p:nvSpPr>
          <p:spPr>
            <a:xfrm>
              <a:off x="5560695" y="1217801"/>
              <a:ext cx="1952978" cy="369332"/>
            </a:xfrm>
            <a:prstGeom prst="rect">
              <a:avLst/>
            </a:prstGeom>
            <a:noFill/>
          </p:spPr>
          <p:txBody>
            <a:bodyPr wrap="square" rtlCol="0">
              <a:spAutoFit/>
            </a:bodyPr>
            <a:lstStyle/>
            <a:p>
              <a:r>
                <a:rPr lang="en-US" sz="1600" b="1" dirty="0">
                  <a:solidFill>
                    <a:srgbClr val="002060"/>
                  </a:solidFill>
                  <a:latin typeface="Arial" panose="020B0604020202020204" pitchFamily="34" charset="0"/>
                  <a:cs typeface="Arial" panose="020B0604020202020204" pitchFamily="34" charset="0"/>
                </a:rPr>
                <a:t>Criteria</a:t>
              </a:r>
              <a:r>
                <a:rPr lang="en-US" dirty="0"/>
                <a:t> </a:t>
              </a:r>
            </a:p>
          </p:txBody>
        </p:sp>
        <p:sp>
          <p:nvSpPr>
            <p:cNvPr id="111" name="TextBox 110">
              <a:extLst>
                <a:ext uri="{FF2B5EF4-FFF2-40B4-BE49-F238E27FC236}">
                  <a16:creationId xmlns:a16="http://schemas.microsoft.com/office/drawing/2014/main" id="{A193BEC3-AF06-D7C5-41C4-17025C5B8C00}"/>
                </a:ext>
              </a:extLst>
            </p:cNvPr>
            <p:cNvSpPr txBox="1"/>
            <p:nvPr/>
          </p:nvSpPr>
          <p:spPr>
            <a:xfrm>
              <a:off x="7910108" y="1217801"/>
              <a:ext cx="1952978" cy="369332"/>
            </a:xfrm>
            <a:prstGeom prst="rect">
              <a:avLst/>
            </a:prstGeom>
            <a:noFill/>
          </p:spPr>
          <p:txBody>
            <a:bodyPr wrap="square" rtlCol="0">
              <a:spAutoFit/>
            </a:bodyPr>
            <a:lstStyle/>
            <a:p>
              <a:r>
                <a:rPr lang="en-US" sz="1600" b="1" dirty="0">
                  <a:solidFill>
                    <a:srgbClr val="002060"/>
                  </a:solidFill>
                  <a:latin typeface="Arial" panose="020B0604020202020204" pitchFamily="34" charset="0"/>
                  <a:cs typeface="Arial" panose="020B0604020202020204" pitchFamily="34" charset="0"/>
                </a:rPr>
                <a:t>Weights</a:t>
              </a:r>
              <a:r>
                <a:rPr lang="en-US" dirty="0"/>
                <a:t> </a:t>
              </a:r>
            </a:p>
          </p:txBody>
        </p:sp>
        <p:sp>
          <p:nvSpPr>
            <p:cNvPr id="112" name="Flowchart: Connector 111">
              <a:extLst>
                <a:ext uri="{FF2B5EF4-FFF2-40B4-BE49-F238E27FC236}">
                  <a16:creationId xmlns:a16="http://schemas.microsoft.com/office/drawing/2014/main" id="{47B0F72C-5E54-75DA-3C70-FD74F8A632AA}"/>
                </a:ext>
              </a:extLst>
            </p:cNvPr>
            <p:cNvSpPr/>
            <p:nvPr/>
          </p:nvSpPr>
          <p:spPr>
            <a:xfrm>
              <a:off x="8146502" y="1844982"/>
              <a:ext cx="447040" cy="45720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Arrow Connector 112">
              <a:extLst>
                <a:ext uri="{FF2B5EF4-FFF2-40B4-BE49-F238E27FC236}">
                  <a16:creationId xmlns:a16="http://schemas.microsoft.com/office/drawing/2014/main" id="{518FFF45-A906-D764-6F4B-2C1F8DA25D17}"/>
                </a:ext>
              </a:extLst>
            </p:cNvPr>
            <p:cNvCxnSpPr>
              <a:cxnSpLocks/>
            </p:cNvCxnSpPr>
            <p:nvPr/>
          </p:nvCxnSpPr>
          <p:spPr>
            <a:xfrm flipV="1">
              <a:off x="7671803" y="2083742"/>
              <a:ext cx="4766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673A15F7-2AEC-F96F-BFF3-6DAF220558AF}"/>
                </a:ext>
              </a:extLst>
            </p:cNvPr>
            <p:cNvSpPr txBox="1"/>
            <p:nvPr/>
          </p:nvSpPr>
          <p:spPr>
            <a:xfrm>
              <a:off x="8136977" y="1896415"/>
              <a:ext cx="1009650" cy="369332"/>
            </a:xfrm>
            <a:prstGeom prst="rect">
              <a:avLst/>
            </a:prstGeom>
            <a:noFill/>
          </p:spPr>
          <p:txBody>
            <a:bodyPr wrap="square" rtlCol="0">
              <a:spAutoFit/>
            </a:bodyPr>
            <a:lstStyle/>
            <a:p>
              <a:r>
                <a:rPr lang="en-US" dirty="0"/>
                <a:t>0.3</a:t>
              </a:r>
            </a:p>
          </p:txBody>
        </p:sp>
        <p:sp>
          <p:nvSpPr>
            <p:cNvPr id="115" name="Flowchart: Connector 114">
              <a:extLst>
                <a:ext uri="{FF2B5EF4-FFF2-40B4-BE49-F238E27FC236}">
                  <a16:creationId xmlns:a16="http://schemas.microsoft.com/office/drawing/2014/main" id="{EBE2677A-AE49-85CC-D8CF-AD46C509A77A}"/>
                </a:ext>
              </a:extLst>
            </p:cNvPr>
            <p:cNvSpPr/>
            <p:nvPr/>
          </p:nvSpPr>
          <p:spPr>
            <a:xfrm>
              <a:off x="8156027" y="2826057"/>
              <a:ext cx="447040" cy="45720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Arrow Connector 115">
              <a:extLst>
                <a:ext uri="{FF2B5EF4-FFF2-40B4-BE49-F238E27FC236}">
                  <a16:creationId xmlns:a16="http://schemas.microsoft.com/office/drawing/2014/main" id="{B4C135BA-963A-3289-E4DF-3E58E068E89E}"/>
                </a:ext>
              </a:extLst>
            </p:cNvPr>
            <p:cNvCxnSpPr>
              <a:cxnSpLocks/>
            </p:cNvCxnSpPr>
            <p:nvPr/>
          </p:nvCxnSpPr>
          <p:spPr>
            <a:xfrm flipV="1">
              <a:off x="7681328" y="3064817"/>
              <a:ext cx="4766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0C458727-CA95-9072-563A-EA631839B4C7}"/>
                </a:ext>
              </a:extLst>
            </p:cNvPr>
            <p:cNvSpPr txBox="1"/>
            <p:nvPr/>
          </p:nvSpPr>
          <p:spPr>
            <a:xfrm>
              <a:off x="8146502" y="2877490"/>
              <a:ext cx="1009650" cy="369332"/>
            </a:xfrm>
            <a:prstGeom prst="rect">
              <a:avLst/>
            </a:prstGeom>
            <a:noFill/>
          </p:spPr>
          <p:txBody>
            <a:bodyPr wrap="square" rtlCol="0">
              <a:spAutoFit/>
            </a:bodyPr>
            <a:lstStyle/>
            <a:p>
              <a:r>
                <a:rPr lang="en-US" dirty="0"/>
                <a:t>0.3</a:t>
              </a:r>
            </a:p>
          </p:txBody>
        </p:sp>
        <p:sp>
          <p:nvSpPr>
            <p:cNvPr id="118" name="Flowchart: Connector 117">
              <a:extLst>
                <a:ext uri="{FF2B5EF4-FFF2-40B4-BE49-F238E27FC236}">
                  <a16:creationId xmlns:a16="http://schemas.microsoft.com/office/drawing/2014/main" id="{5BD1D1A0-4D6C-B34E-DC17-117D9E3A57CA}"/>
                </a:ext>
              </a:extLst>
            </p:cNvPr>
            <p:cNvSpPr/>
            <p:nvPr/>
          </p:nvSpPr>
          <p:spPr>
            <a:xfrm>
              <a:off x="8146502" y="3854757"/>
              <a:ext cx="447040" cy="45720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Arrow Connector 118">
              <a:extLst>
                <a:ext uri="{FF2B5EF4-FFF2-40B4-BE49-F238E27FC236}">
                  <a16:creationId xmlns:a16="http://schemas.microsoft.com/office/drawing/2014/main" id="{C90024FD-A7E2-538B-C871-640D2FAE176A}"/>
                </a:ext>
              </a:extLst>
            </p:cNvPr>
            <p:cNvCxnSpPr>
              <a:cxnSpLocks/>
            </p:cNvCxnSpPr>
            <p:nvPr/>
          </p:nvCxnSpPr>
          <p:spPr>
            <a:xfrm flipV="1">
              <a:off x="7671803" y="4093517"/>
              <a:ext cx="4766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4021500B-A823-ED10-C9E6-371EF596DC2F}"/>
                </a:ext>
              </a:extLst>
            </p:cNvPr>
            <p:cNvSpPr txBox="1"/>
            <p:nvPr/>
          </p:nvSpPr>
          <p:spPr>
            <a:xfrm>
              <a:off x="8136977" y="3906190"/>
              <a:ext cx="1009650" cy="369332"/>
            </a:xfrm>
            <a:prstGeom prst="rect">
              <a:avLst/>
            </a:prstGeom>
            <a:noFill/>
          </p:spPr>
          <p:txBody>
            <a:bodyPr wrap="square" rtlCol="0">
              <a:spAutoFit/>
            </a:bodyPr>
            <a:lstStyle/>
            <a:p>
              <a:r>
                <a:rPr lang="en-US" dirty="0"/>
                <a:t>0.2</a:t>
              </a:r>
            </a:p>
          </p:txBody>
        </p:sp>
        <p:sp>
          <p:nvSpPr>
            <p:cNvPr id="121" name="Flowchart: Connector 120">
              <a:extLst>
                <a:ext uri="{FF2B5EF4-FFF2-40B4-BE49-F238E27FC236}">
                  <a16:creationId xmlns:a16="http://schemas.microsoft.com/office/drawing/2014/main" id="{0E80B7DF-AA42-D67E-DA7E-D03F1EA89371}"/>
                </a:ext>
              </a:extLst>
            </p:cNvPr>
            <p:cNvSpPr/>
            <p:nvPr/>
          </p:nvSpPr>
          <p:spPr>
            <a:xfrm>
              <a:off x="8156027" y="5197782"/>
              <a:ext cx="447040" cy="45720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2" name="Straight Arrow Connector 121">
              <a:extLst>
                <a:ext uri="{FF2B5EF4-FFF2-40B4-BE49-F238E27FC236}">
                  <a16:creationId xmlns:a16="http://schemas.microsoft.com/office/drawing/2014/main" id="{13AD0840-0879-ED59-7315-9F0753914F9B}"/>
                </a:ext>
              </a:extLst>
            </p:cNvPr>
            <p:cNvCxnSpPr>
              <a:cxnSpLocks/>
            </p:cNvCxnSpPr>
            <p:nvPr/>
          </p:nvCxnSpPr>
          <p:spPr>
            <a:xfrm flipV="1">
              <a:off x="7681328" y="5436542"/>
              <a:ext cx="4766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79655718-C1DF-355C-6604-A2E7032C6FDC}"/>
                </a:ext>
              </a:extLst>
            </p:cNvPr>
            <p:cNvSpPr txBox="1"/>
            <p:nvPr/>
          </p:nvSpPr>
          <p:spPr>
            <a:xfrm>
              <a:off x="8146502" y="5260124"/>
              <a:ext cx="1009650" cy="369332"/>
            </a:xfrm>
            <a:prstGeom prst="rect">
              <a:avLst/>
            </a:prstGeom>
            <a:noFill/>
          </p:spPr>
          <p:txBody>
            <a:bodyPr wrap="square" rtlCol="0">
              <a:spAutoFit/>
            </a:bodyPr>
            <a:lstStyle/>
            <a:p>
              <a:r>
                <a:rPr lang="en-US" dirty="0"/>
                <a:t>0.2</a:t>
              </a:r>
            </a:p>
          </p:txBody>
        </p:sp>
        <p:sp>
          <p:nvSpPr>
            <p:cNvPr id="125" name="Rectangle 124">
              <a:extLst>
                <a:ext uri="{FF2B5EF4-FFF2-40B4-BE49-F238E27FC236}">
                  <a16:creationId xmlns:a16="http://schemas.microsoft.com/office/drawing/2014/main" id="{A5544423-CDCB-5259-BCB6-81E9801D20EB}"/>
                </a:ext>
              </a:extLst>
            </p:cNvPr>
            <p:cNvSpPr/>
            <p:nvPr/>
          </p:nvSpPr>
          <p:spPr>
            <a:xfrm>
              <a:off x="9391650" y="3167872"/>
              <a:ext cx="1370695" cy="7383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Mobility hub index</a:t>
              </a:r>
            </a:p>
          </p:txBody>
        </p:sp>
        <p:cxnSp>
          <p:nvCxnSpPr>
            <p:cNvPr id="127" name="Straight Arrow Connector 126">
              <a:extLst>
                <a:ext uri="{FF2B5EF4-FFF2-40B4-BE49-F238E27FC236}">
                  <a16:creationId xmlns:a16="http://schemas.microsoft.com/office/drawing/2014/main" id="{E4DAB114-891D-E2B3-1421-20F52C3C43D5}"/>
                </a:ext>
              </a:extLst>
            </p:cNvPr>
            <p:cNvCxnSpPr>
              <a:endCxn id="125" idx="1"/>
            </p:cNvCxnSpPr>
            <p:nvPr/>
          </p:nvCxnSpPr>
          <p:spPr>
            <a:xfrm>
              <a:off x="8593542" y="2083742"/>
              <a:ext cx="798108" cy="14532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D4D05C84-DEDE-4BE2-2854-D529903C2A02}"/>
                </a:ext>
              </a:extLst>
            </p:cNvPr>
            <p:cNvCxnSpPr/>
            <p:nvPr/>
          </p:nvCxnSpPr>
          <p:spPr>
            <a:xfrm>
              <a:off x="8593542" y="3058900"/>
              <a:ext cx="798108" cy="4781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A52F3695-5674-77E2-7A7C-56D6067C6E5E}"/>
                </a:ext>
              </a:extLst>
            </p:cNvPr>
            <p:cNvCxnSpPr>
              <a:endCxn id="125" idx="1"/>
            </p:cNvCxnSpPr>
            <p:nvPr/>
          </p:nvCxnSpPr>
          <p:spPr>
            <a:xfrm flipV="1">
              <a:off x="8593542" y="3537031"/>
              <a:ext cx="798108" cy="5564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9E53CCD7-B72C-5348-9DA3-DD6B46BF7A8A}"/>
                </a:ext>
              </a:extLst>
            </p:cNvPr>
            <p:cNvCxnSpPr>
              <a:cxnSpLocks/>
              <a:endCxn id="125" idx="1"/>
            </p:cNvCxnSpPr>
            <p:nvPr/>
          </p:nvCxnSpPr>
          <p:spPr>
            <a:xfrm flipV="1">
              <a:off x="8593542" y="3537031"/>
              <a:ext cx="798108" cy="18975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64D7662F-9778-E94F-1D2F-0559066F06BB}"/>
                </a:ext>
              </a:extLst>
            </p:cNvPr>
            <p:cNvSpPr/>
            <p:nvPr/>
          </p:nvSpPr>
          <p:spPr>
            <a:xfrm>
              <a:off x="9391649" y="4385407"/>
              <a:ext cx="1370695" cy="10492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O</a:t>
              </a:r>
              <a:r>
                <a:rPr lang="en-US" altLang="zh-CN" sz="1400" dirty="0">
                  <a:latin typeface="Arial" panose="020B0604020202020204" pitchFamily="34" charset="0"/>
                  <a:cs typeface="Arial" panose="020B0604020202020204" pitchFamily="34" charset="0"/>
                </a:rPr>
                <a:t>ptimal locations &amp; Number of mobility hubs</a:t>
              </a:r>
              <a:endParaRPr lang="en-US" sz="1400" dirty="0">
                <a:latin typeface="Arial" panose="020B0604020202020204" pitchFamily="34" charset="0"/>
                <a:cs typeface="Arial" panose="020B0604020202020204" pitchFamily="34" charset="0"/>
              </a:endParaRPr>
            </a:p>
          </p:txBody>
        </p:sp>
        <p:cxnSp>
          <p:nvCxnSpPr>
            <p:cNvPr id="137" name="Straight Arrow Connector 136">
              <a:extLst>
                <a:ext uri="{FF2B5EF4-FFF2-40B4-BE49-F238E27FC236}">
                  <a16:creationId xmlns:a16="http://schemas.microsoft.com/office/drawing/2014/main" id="{BED39C80-47E8-FFEF-372B-2686DDA0D6C4}"/>
                </a:ext>
              </a:extLst>
            </p:cNvPr>
            <p:cNvCxnSpPr>
              <a:stCxn id="125" idx="2"/>
              <a:endCxn id="134" idx="0"/>
            </p:cNvCxnSpPr>
            <p:nvPr/>
          </p:nvCxnSpPr>
          <p:spPr>
            <a:xfrm flipH="1">
              <a:off x="10076997" y="3906190"/>
              <a:ext cx="1" cy="4792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473734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7ED0B-7AB8-F7F8-5BB3-A2D121B6DA2F}"/>
              </a:ext>
            </a:extLst>
          </p:cNvPr>
          <p:cNvSpPr>
            <a:spLocks noGrp="1"/>
          </p:cNvSpPr>
          <p:nvPr>
            <p:ph type="title"/>
          </p:nvPr>
        </p:nvSpPr>
        <p:spPr>
          <a:xfrm>
            <a:off x="838200" y="365125"/>
            <a:ext cx="10515600" cy="911225"/>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Criteria #1. Transit Ridership and Supply</a:t>
            </a:r>
          </a:p>
        </p:txBody>
      </p:sp>
      <p:pic>
        <p:nvPicPr>
          <p:cNvPr id="5" name="Content Placeholder 4">
            <a:extLst>
              <a:ext uri="{FF2B5EF4-FFF2-40B4-BE49-F238E27FC236}">
                <a16:creationId xmlns:a16="http://schemas.microsoft.com/office/drawing/2014/main" id="{29726E72-0BBA-673F-1F5F-E5E749C1F704}"/>
              </a:ext>
            </a:extLst>
          </p:cNvPr>
          <p:cNvPicPr>
            <a:picLocks noGrp="1" noChangeAspect="1"/>
          </p:cNvPicPr>
          <p:nvPr>
            <p:ph idx="1"/>
          </p:nvPr>
        </p:nvPicPr>
        <p:blipFill>
          <a:blip r:embed="rId3"/>
          <a:stretch>
            <a:fillRect/>
          </a:stretch>
        </p:blipFill>
        <p:spPr>
          <a:xfrm>
            <a:off x="582107" y="1377949"/>
            <a:ext cx="3717601" cy="2444751"/>
          </a:xfrm>
        </p:spPr>
      </p:pic>
      <p:pic>
        <p:nvPicPr>
          <p:cNvPr id="7" name="Picture 6">
            <a:extLst>
              <a:ext uri="{FF2B5EF4-FFF2-40B4-BE49-F238E27FC236}">
                <a16:creationId xmlns:a16="http://schemas.microsoft.com/office/drawing/2014/main" id="{AE096308-25D0-E533-9C3F-3A50AC4DB720}"/>
              </a:ext>
            </a:extLst>
          </p:cNvPr>
          <p:cNvPicPr>
            <a:picLocks noChangeAspect="1"/>
          </p:cNvPicPr>
          <p:nvPr/>
        </p:nvPicPr>
        <p:blipFill>
          <a:blip r:embed="rId4"/>
          <a:stretch>
            <a:fillRect/>
          </a:stretch>
        </p:blipFill>
        <p:spPr>
          <a:xfrm>
            <a:off x="476250" y="3984623"/>
            <a:ext cx="3862641" cy="2523533"/>
          </a:xfrm>
          <a:prstGeom prst="rect">
            <a:avLst/>
          </a:prstGeom>
        </p:spPr>
      </p:pic>
      <p:pic>
        <p:nvPicPr>
          <p:cNvPr id="9" name="Picture 8">
            <a:extLst>
              <a:ext uri="{FF2B5EF4-FFF2-40B4-BE49-F238E27FC236}">
                <a16:creationId xmlns:a16="http://schemas.microsoft.com/office/drawing/2014/main" id="{D274C99B-49D4-9C4F-76F0-7E33D73AB38A}"/>
              </a:ext>
            </a:extLst>
          </p:cNvPr>
          <p:cNvPicPr>
            <a:picLocks noChangeAspect="1"/>
          </p:cNvPicPr>
          <p:nvPr/>
        </p:nvPicPr>
        <p:blipFill>
          <a:blip r:embed="rId5"/>
          <a:stretch>
            <a:fillRect/>
          </a:stretch>
        </p:blipFill>
        <p:spPr>
          <a:xfrm>
            <a:off x="5210175" y="1419599"/>
            <a:ext cx="5531716" cy="3996746"/>
          </a:xfrm>
          <a:prstGeom prst="rect">
            <a:avLst/>
          </a:prstGeom>
        </p:spPr>
      </p:pic>
      <p:sp>
        <p:nvSpPr>
          <p:cNvPr id="10" name="TextBox 9">
            <a:extLst>
              <a:ext uri="{FF2B5EF4-FFF2-40B4-BE49-F238E27FC236}">
                <a16:creationId xmlns:a16="http://schemas.microsoft.com/office/drawing/2014/main" id="{D58CAF87-4518-C3A3-07D9-3EBD1A0D68D4}"/>
              </a:ext>
            </a:extLst>
          </p:cNvPr>
          <p:cNvSpPr txBox="1"/>
          <p:nvPr/>
        </p:nvSpPr>
        <p:spPr>
          <a:xfrm>
            <a:off x="5210175" y="5513089"/>
            <a:ext cx="6143625" cy="707886"/>
          </a:xfrm>
          <a:prstGeom prst="rect">
            <a:avLst/>
          </a:prstGeom>
          <a:noFill/>
        </p:spPr>
        <p:txBody>
          <a:bodyPr wrap="square" rtlCol="0">
            <a:spAutoFit/>
          </a:bodyPr>
          <a:lstStyle/>
          <a:p>
            <a:r>
              <a:rPr lang="en-US" sz="2000" dirty="0">
                <a:solidFill>
                  <a:srgbClr val="002060"/>
                </a:solidFill>
                <a:latin typeface="Arial" panose="020B0604020202020204" pitchFamily="34" charset="0"/>
                <a:cs typeface="Arial" panose="020B0604020202020204" pitchFamily="34" charset="0"/>
              </a:rPr>
              <a:t>The stop-level determinants should be aggregated to the spatial unit. (</a:t>
            </a:r>
            <a:r>
              <a:rPr lang="en-US" sz="2000" dirty="0">
                <a:solidFill>
                  <a:srgbClr val="002060"/>
                </a:solidFill>
                <a:latin typeface="Arial" panose="020B0604020202020204" pitchFamily="34" charset="0"/>
                <a:cs typeface="Arial" panose="020B0604020202020204" pitchFamily="34" charset="0"/>
                <a:hlinkClick r:id="rId6"/>
              </a:rPr>
              <a:t>code</a:t>
            </a:r>
            <a:r>
              <a:rPr lang="en-US" sz="2000" dirty="0">
                <a:solidFill>
                  <a:srgbClr val="00206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57650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60669-F6FA-E738-EE22-A3199F717467}"/>
              </a:ext>
            </a:extLst>
          </p:cNvPr>
          <p:cNvSpPr>
            <a:spLocks noGrp="1"/>
          </p:cNvSpPr>
          <p:nvPr>
            <p:ph type="title"/>
          </p:nvPr>
        </p:nvSpPr>
        <p:spPr>
          <a:xfrm>
            <a:off x="838200" y="297960"/>
            <a:ext cx="10515600" cy="1325563"/>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Criteria #2. First/last mile Connectivity </a:t>
            </a:r>
          </a:p>
        </p:txBody>
      </p:sp>
      <p:sp>
        <p:nvSpPr>
          <p:cNvPr id="8" name="TextBox 7">
            <a:extLst>
              <a:ext uri="{FF2B5EF4-FFF2-40B4-BE49-F238E27FC236}">
                <a16:creationId xmlns:a16="http://schemas.microsoft.com/office/drawing/2014/main" id="{E201706C-8369-05F5-41F5-979D4EA71998}"/>
              </a:ext>
            </a:extLst>
          </p:cNvPr>
          <p:cNvSpPr txBox="1"/>
          <p:nvPr/>
        </p:nvSpPr>
        <p:spPr>
          <a:xfrm>
            <a:off x="1089891" y="1540396"/>
            <a:ext cx="9328727" cy="1200329"/>
          </a:xfrm>
          <a:prstGeom prst="rect">
            <a:avLst/>
          </a:prstGeom>
          <a:noFill/>
        </p:spPr>
        <p:txBody>
          <a:bodyPr wrap="square" rtlCol="0">
            <a:spAutoFit/>
          </a:bodyPr>
          <a:lstStyle/>
          <a:p>
            <a:r>
              <a:rPr lang="en-US" sz="2400" dirty="0">
                <a:solidFill>
                  <a:srgbClr val="002060"/>
                </a:solidFill>
                <a:latin typeface="Arial" panose="020B0604020202020204" pitchFamily="34" charset="0"/>
                <a:cs typeface="Arial" panose="020B0604020202020204" pitchFamily="34" charset="0"/>
              </a:rPr>
              <a:t>FM/LM connectivity score is measured by the </a:t>
            </a:r>
            <a:r>
              <a:rPr lang="en-US" sz="2400" b="1" dirty="0" err="1">
                <a:solidFill>
                  <a:srgbClr val="002060"/>
                </a:solidFill>
                <a:latin typeface="Arial" panose="020B0604020202020204" pitchFamily="34" charset="0"/>
                <a:cs typeface="Arial" panose="020B0604020202020204" pitchFamily="34" charset="0"/>
              </a:rPr>
              <a:t>micromobility</a:t>
            </a:r>
            <a:r>
              <a:rPr lang="en-US" sz="2400" b="1" dirty="0">
                <a:solidFill>
                  <a:srgbClr val="002060"/>
                </a:solidFill>
                <a:latin typeface="Arial" panose="020B0604020202020204" pitchFamily="34" charset="0"/>
                <a:cs typeface="Arial" panose="020B0604020202020204" pitchFamily="34" charset="0"/>
              </a:rPr>
              <a:t> trip origin/destination counts (scooter, </a:t>
            </a:r>
            <a:r>
              <a:rPr lang="en-US" sz="2400" b="1" dirty="0" err="1">
                <a:solidFill>
                  <a:srgbClr val="002060"/>
                </a:solidFill>
                <a:latin typeface="Arial" panose="020B0604020202020204" pitchFamily="34" charset="0"/>
                <a:cs typeface="Arial" panose="020B0604020202020204" pitchFamily="34" charset="0"/>
              </a:rPr>
              <a:t>microtransit</a:t>
            </a:r>
            <a:r>
              <a:rPr lang="en-US" sz="2400" b="1" dirty="0">
                <a:solidFill>
                  <a:srgbClr val="002060"/>
                </a:solidFill>
                <a:latin typeface="Arial" panose="020B0604020202020204" pitchFamily="34" charset="0"/>
                <a:cs typeface="Arial" panose="020B0604020202020204" pitchFamily="34" charset="0"/>
              </a:rPr>
              <a:t>, bikeshare) </a:t>
            </a:r>
            <a:r>
              <a:rPr lang="en-US" sz="2400" dirty="0">
                <a:solidFill>
                  <a:srgbClr val="002060"/>
                </a:solidFill>
                <a:latin typeface="Arial" panose="020B0604020202020204" pitchFamily="34" charset="0"/>
                <a:cs typeface="Arial" panose="020B0604020202020204" pitchFamily="34" charset="0"/>
              </a:rPr>
              <a:t>within 100ft buffer zone at the grouped bus stops.  </a:t>
            </a:r>
          </a:p>
        </p:txBody>
      </p:sp>
      <p:pic>
        <p:nvPicPr>
          <p:cNvPr id="7" name="Picture 6">
            <a:extLst>
              <a:ext uri="{FF2B5EF4-FFF2-40B4-BE49-F238E27FC236}">
                <a16:creationId xmlns:a16="http://schemas.microsoft.com/office/drawing/2014/main" id="{4D2F584B-6F0C-1268-6025-7424707D6F7B}"/>
              </a:ext>
            </a:extLst>
          </p:cNvPr>
          <p:cNvPicPr>
            <a:picLocks noChangeAspect="1"/>
          </p:cNvPicPr>
          <p:nvPr/>
        </p:nvPicPr>
        <p:blipFill>
          <a:blip r:embed="rId3"/>
          <a:stretch>
            <a:fillRect/>
          </a:stretch>
        </p:blipFill>
        <p:spPr>
          <a:xfrm>
            <a:off x="1542472" y="2865959"/>
            <a:ext cx="4057041" cy="3601718"/>
          </a:xfrm>
          <a:prstGeom prst="rect">
            <a:avLst/>
          </a:prstGeom>
        </p:spPr>
      </p:pic>
      <p:pic>
        <p:nvPicPr>
          <p:cNvPr id="14" name="Picture 13">
            <a:extLst>
              <a:ext uri="{FF2B5EF4-FFF2-40B4-BE49-F238E27FC236}">
                <a16:creationId xmlns:a16="http://schemas.microsoft.com/office/drawing/2014/main" id="{EBBE6F38-F65E-1ABB-7638-17FA27210909}"/>
              </a:ext>
            </a:extLst>
          </p:cNvPr>
          <p:cNvPicPr>
            <a:picLocks noChangeAspect="1"/>
          </p:cNvPicPr>
          <p:nvPr/>
        </p:nvPicPr>
        <p:blipFill>
          <a:blip r:embed="rId4"/>
          <a:stretch>
            <a:fillRect/>
          </a:stretch>
        </p:blipFill>
        <p:spPr>
          <a:xfrm>
            <a:off x="6066989" y="2865959"/>
            <a:ext cx="4057041" cy="3575992"/>
          </a:xfrm>
          <a:prstGeom prst="rect">
            <a:avLst/>
          </a:prstGeom>
        </p:spPr>
      </p:pic>
      <p:pic>
        <p:nvPicPr>
          <p:cNvPr id="16" name="Picture 15">
            <a:extLst>
              <a:ext uri="{FF2B5EF4-FFF2-40B4-BE49-F238E27FC236}">
                <a16:creationId xmlns:a16="http://schemas.microsoft.com/office/drawing/2014/main" id="{EF3A79F6-56D4-C159-6DF2-842B508D5CD4}"/>
              </a:ext>
            </a:extLst>
          </p:cNvPr>
          <p:cNvPicPr>
            <a:picLocks noChangeAspect="1"/>
          </p:cNvPicPr>
          <p:nvPr/>
        </p:nvPicPr>
        <p:blipFill>
          <a:blip r:embed="rId5"/>
          <a:stretch>
            <a:fillRect/>
          </a:stretch>
        </p:blipFill>
        <p:spPr>
          <a:xfrm>
            <a:off x="8697652" y="5179623"/>
            <a:ext cx="1184728" cy="810201"/>
          </a:xfrm>
          <a:prstGeom prst="rect">
            <a:avLst/>
          </a:prstGeom>
        </p:spPr>
      </p:pic>
      <p:pic>
        <p:nvPicPr>
          <p:cNvPr id="18" name="Picture 17">
            <a:extLst>
              <a:ext uri="{FF2B5EF4-FFF2-40B4-BE49-F238E27FC236}">
                <a16:creationId xmlns:a16="http://schemas.microsoft.com/office/drawing/2014/main" id="{2217C359-1F3A-B661-6033-238441BDEAD1}"/>
              </a:ext>
            </a:extLst>
          </p:cNvPr>
          <p:cNvPicPr>
            <a:picLocks noChangeAspect="1"/>
          </p:cNvPicPr>
          <p:nvPr/>
        </p:nvPicPr>
        <p:blipFill>
          <a:blip r:embed="rId6"/>
          <a:stretch>
            <a:fillRect/>
          </a:stretch>
        </p:blipFill>
        <p:spPr>
          <a:xfrm>
            <a:off x="8697652" y="5989824"/>
            <a:ext cx="1184729" cy="274767"/>
          </a:xfrm>
          <a:prstGeom prst="rect">
            <a:avLst/>
          </a:prstGeom>
        </p:spPr>
      </p:pic>
      <p:pic>
        <p:nvPicPr>
          <p:cNvPr id="21" name="Picture 20">
            <a:extLst>
              <a:ext uri="{FF2B5EF4-FFF2-40B4-BE49-F238E27FC236}">
                <a16:creationId xmlns:a16="http://schemas.microsoft.com/office/drawing/2014/main" id="{EC8645DD-B465-62A4-CFBC-59DAB324CCFE}"/>
              </a:ext>
            </a:extLst>
          </p:cNvPr>
          <p:cNvPicPr>
            <a:picLocks noChangeAspect="1"/>
          </p:cNvPicPr>
          <p:nvPr/>
        </p:nvPicPr>
        <p:blipFill>
          <a:blip r:embed="rId7"/>
          <a:stretch>
            <a:fillRect/>
          </a:stretch>
        </p:blipFill>
        <p:spPr>
          <a:xfrm>
            <a:off x="3958648" y="5214883"/>
            <a:ext cx="1370734" cy="1049708"/>
          </a:xfrm>
          <a:prstGeom prst="rect">
            <a:avLst/>
          </a:prstGeom>
        </p:spPr>
      </p:pic>
    </p:spTree>
    <p:extLst>
      <p:ext uri="{BB962C8B-B14F-4D97-AF65-F5344CB8AC3E}">
        <p14:creationId xmlns:p14="http://schemas.microsoft.com/office/powerpoint/2010/main" val="9898697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6113</TotalTime>
  <Words>1247</Words>
  <Application>Microsoft Office PowerPoint</Application>
  <PresentationFormat>Widescreen</PresentationFormat>
  <Paragraphs>169</Paragraphs>
  <Slides>17</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Avenir Next W01</vt:lpstr>
      <vt:lpstr>Arial</vt:lpstr>
      <vt:lpstr>Calibri</vt:lpstr>
      <vt:lpstr>Calibri Light</vt:lpstr>
      <vt:lpstr>Wingdings</vt:lpstr>
      <vt:lpstr>Office Theme</vt:lpstr>
      <vt:lpstr>Planning Location of Mobility Hubs in Gainesville, FL</vt:lpstr>
      <vt:lpstr>What are mobility hubs?</vt:lpstr>
      <vt:lpstr>Why need to site mobility hubs?</vt:lpstr>
      <vt:lpstr>Project Objectives</vt:lpstr>
      <vt:lpstr>Dataset</vt:lpstr>
      <vt:lpstr>Methodology </vt:lpstr>
      <vt:lpstr>Methodology</vt:lpstr>
      <vt:lpstr>Criteria #1. Transit Ridership and Supply</vt:lpstr>
      <vt:lpstr>Criteria #2. First/last mile Connectivity </vt:lpstr>
      <vt:lpstr>PowerPoint Presentation</vt:lpstr>
      <vt:lpstr>Criteria #3. Infrastructure  </vt:lpstr>
      <vt:lpstr>Criteria #3. Infrastructure  </vt:lpstr>
      <vt:lpstr>Criteria #4. Socioeconomic Factors </vt:lpstr>
      <vt:lpstr>Criteria #4. Socioeconomic Factors </vt:lpstr>
      <vt:lpstr>Future work</vt:lpstr>
      <vt:lpstr>Initial thoughts of weighting scheme</vt:lpstr>
      <vt:lpstr>Thanks! Q&amp;A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Planning Location of Mobility Hubs in Gainesville, FL</dc:title>
  <dc:creator>Zheng, Anran</dc:creator>
  <cp:lastModifiedBy>Zheng, Anran</cp:lastModifiedBy>
  <cp:revision>135</cp:revision>
  <dcterms:created xsi:type="dcterms:W3CDTF">2023-06-14T18:46:19Z</dcterms:created>
  <dcterms:modified xsi:type="dcterms:W3CDTF">2023-06-19T01:01:40Z</dcterms:modified>
</cp:coreProperties>
</file>